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80" r:id="rId21"/>
    <p:sldId id="275" r:id="rId22"/>
    <p:sldId id="274" r:id="rId23"/>
    <p:sldId id="277" r:id="rId24"/>
    <p:sldId id="278" r:id="rId25"/>
    <p:sldId id="283" r:id="rId26"/>
    <p:sldId id="279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91" autoAdjust="0"/>
    <p:restoredTop sz="94667" autoAdjust="0"/>
  </p:normalViewPr>
  <p:slideViewPr>
    <p:cSldViewPr showGuides="1">
      <p:cViewPr>
        <p:scale>
          <a:sx n="102" d="100"/>
          <a:sy n="102" d="100"/>
        </p:scale>
        <p:origin x="-144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22FD4-B4E0-4774-916A-455EDA368F24}" type="doc">
      <dgm:prSet loTypeId="urn:microsoft.com/office/officeart/2005/8/layout/matrix3" loCatId="matrix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B08A6992-01C6-4F6C-AE00-76189B33647E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rtl="0"/>
          <a:r>
            <a:rPr lang="en-US" b="1" dirty="0" smtClean="0">
              <a:latin typeface="Baskerville Old Face" panose="02020602080505020303" pitchFamily="18" charset="0"/>
            </a:rPr>
            <a:t>Database Design</a:t>
          </a:r>
          <a:endParaRPr lang="en-US" dirty="0">
            <a:latin typeface="Baskerville Old Face" panose="02020602080505020303" pitchFamily="18" charset="0"/>
          </a:endParaRPr>
        </a:p>
      </dgm:t>
    </dgm:pt>
    <dgm:pt modelId="{A6BF9549-8BD6-40DF-8165-1B040352EE65}" type="parTrans" cxnId="{4ED4A38C-D55F-45D9-AC69-548DD8B5F427}">
      <dgm:prSet/>
      <dgm:spPr/>
      <dgm:t>
        <a:bodyPr/>
        <a:lstStyle/>
        <a:p>
          <a:endParaRPr lang="en-US"/>
        </a:p>
      </dgm:t>
    </dgm:pt>
    <dgm:pt modelId="{F08DB79B-CC47-412E-AAD7-2C49A6AA9864}" type="sibTrans" cxnId="{4ED4A38C-D55F-45D9-AC69-548DD8B5F427}">
      <dgm:prSet/>
      <dgm:spPr/>
      <dgm:t>
        <a:bodyPr/>
        <a:lstStyle/>
        <a:p>
          <a:endParaRPr lang="en-US"/>
        </a:p>
      </dgm:t>
    </dgm:pt>
    <dgm:pt modelId="{1BFBDA61-E97C-4813-8F54-CDAE930A4072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rtl="0"/>
          <a:r>
            <a:rPr lang="en-US" b="1" dirty="0" smtClean="0">
              <a:latin typeface="Baskerville Old Face" panose="02020602080505020303" pitchFamily="18" charset="0"/>
            </a:rPr>
            <a:t>Geographic Information Systems (GIS)</a:t>
          </a:r>
          <a:endParaRPr lang="en-US" dirty="0">
            <a:latin typeface="Baskerville Old Face" panose="02020602080505020303" pitchFamily="18" charset="0"/>
          </a:endParaRPr>
        </a:p>
      </dgm:t>
    </dgm:pt>
    <dgm:pt modelId="{F723EE22-F914-4205-8B65-39224C4C3AD0}" type="parTrans" cxnId="{A96E97B9-AE18-42B0-B632-4198726870F5}">
      <dgm:prSet/>
      <dgm:spPr/>
      <dgm:t>
        <a:bodyPr/>
        <a:lstStyle/>
        <a:p>
          <a:endParaRPr lang="en-US"/>
        </a:p>
      </dgm:t>
    </dgm:pt>
    <dgm:pt modelId="{EA33F7FD-3590-4B2A-971D-0F34F53BF8BF}" type="sibTrans" cxnId="{A96E97B9-AE18-42B0-B632-4198726870F5}">
      <dgm:prSet/>
      <dgm:spPr/>
      <dgm:t>
        <a:bodyPr/>
        <a:lstStyle/>
        <a:p>
          <a:endParaRPr lang="en-US"/>
        </a:p>
      </dgm:t>
    </dgm:pt>
    <dgm:pt modelId="{72103F89-19FD-4A89-B28C-973815F20955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rtl="0"/>
          <a:r>
            <a:rPr lang="en-US" b="1" dirty="0" smtClean="0">
              <a:latin typeface="Baskerville Old Face" panose="02020602080505020303" pitchFamily="18" charset="0"/>
            </a:rPr>
            <a:t>Mobile GIS</a:t>
          </a:r>
          <a:endParaRPr lang="en-US" dirty="0">
            <a:latin typeface="Baskerville Old Face" panose="02020602080505020303" pitchFamily="18" charset="0"/>
          </a:endParaRPr>
        </a:p>
      </dgm:t>
    </dgm:pt>
    <dgm:pt modelId="{F0C129DD-46FE-4CFA-9FD6-1A3A4E0A9DE3}" type="parTrans" cxnId="{595DAAFC-7799-4E18-A23F-02C74739B26C}">
      <dgm:prSet/>
      <dgm:spPr/>
      <dgm:t>
        <a:bodyPr/>
        <a:lstStyle/>
        <a:p>
          <a:endParaRPr lang="en-US"/>
        </a:p>
      </dgm:t>
    </dgm:pt>
    <dgm:pt modelId="{58B4495C-4A04-4943-B74C-09CC576C3078}" type="sibTrans" cxnId="{595DAAFC-7799-4E18-A23F-02C74739B26C}">
      <dgm:prSet/>
      <dgm:spPr/>
      <dgm:t>
        <a:bodyPr/>
        <a:lstStyle/>
        <a:p>
          <a:endParaRPr lang="en-US"/>
        </a:p>
      </dgm:t>
    </dgm:pt>
    <dgm:pt modelId="{CD5C3050-32C9-435D-9285-ACCD24C14FDA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rtl="0"/>
          <a:r>
            <a:rPr lang="en-US" b="1" dirty="0" smtClean="0">
              <a:latin typeface="Baskerville Old Face" panose="02020602080505020303" pitchFamily="18" charset="0"/>
            </a:rPr>
            <a:t>Non-Invasive Geospatial Analysis Techniques</a:t>
          </a:r>
          <a:endParaRPr lang="en-US" dirty="0">
            <a:latin typeface="Baskerville Old Face" panose="02020602080505020303" pitchFamily="18" charset="0"/>
          </a:endParaRPr>
        </a:p>
      </dgm:t>
    </dgm:pt>
    <dgm:pt modelId="{35C2BADA-7680-48F4-A901-44707028931F}" type="parTrans" cxnId="{D82E5584-E2BA-4BA3-B774-0D0618F459F9}">
      <dgm:prSet/>
      <dgm:spPr/>
      <dgm:t>
        <a:bodyPr/>
        <a:lstStyle/>
        <a:p>
          <a:endParaRPr lang="en-US"/>
        </a:p>
      </dgm:t>
    </dgm:pt>
    <dgm:pt modelId="{613C31C7-DA4B-4D11-A4FC-F781DE535627}" type="sibTrans" cxnId="{D82E5584-E2BA-4BA3-B774-0D0618F459F9}">
      <dgm:prSet/>
      <dgm:spPr/>
      <dgm:t>
        <a:bodyPr/>
        <a:lstStyle/>
        <a:p>
          <a:endParaRPr lang="en-US"/>
        </a:p>
      </dgm:t>
    </dgm:pt>
    <dgm:pt modelId="{56B5F46E-2002-4AC2-B631-D2D20F9D38EC}" type="pres">
      <dgm:prSet presAssocID="{C7722FD4-B4E0-4774-916A-455EDA368F24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5A9FDD-E5E4-488E-BD20-5A583CD865F2}" type="pres">
      <dgm:prSet presAssocID="{C7722FD4-B4E0-4774-916A-455EDA368F24}" presName="diamond" presStyleLbl="bgShp" presStyleIdx="0" presStyleCnt="1"/>
      <dgm:spPr/>
    </dgm:pt>
    <dgm:pt modelId="{9C0D3B7D-2011-4952-A15F-A491203A1991}" type="pres">
      <dgm:prSet presAssocID="{C7722FD4-B4E0-4774-916A-455EDA368F24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FE5869-880F-4254-8CCD-E2E59DC45C27}" type="pres">
      <dgm:prSet presAssocID="{C7722FD4-B4E0-4774-916A-455EDA368F24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6C06AA-04B8-48DF-B384-637BD3D633C2}" type="pres">
      <dgm:prSet presAssocID="{C7722FD4-B4E0-4774-916A-455EDA368F24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7542C9-0B7B-464B-9438-116A76A54504}" type="pres">
      <dgm:prSet presAssocID="{C7722FD4-B4E0-4774-916A-455EDA368F24}" presName="quad4" presStyleLbl="node1" presStyleIdx="3" presStyleCnt="4" custLinFactNeighborY="-1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7CF0E2-42DA-4D64-8348-4931117C1773}" type="presOf" srcId="{C7722FD4-B4E0-4774-916A-455EDA368F24}" destId="{56B5F46E-2002-4AC2-B631-D2D20F9D38EC}" srcOrd="0" destOrd="0" presId="urn:microsoft.com/office/officeart/2005/8/layout/matrix3"/>
    <dgm:cxn modelId="{324E2701-8126-4832-8F9D-0A7EABE1ECA2}" type="presOf" srcId="{72103F89-19FD-4A89-B28C-973815F20955}" destId="{3B6C06AA-04B8-48DF-B384-637BD3D633C2}" srcOrd="0" destOrd="0" presId="urn:microsoft.com/office/officeart/2005/8/layout/matrix3"/>
    <dgm:cxn modelId="{4ED4A38C-D55F-45D9-AC69-548DD8B5F427}" srcId="{C7722FD4-B4E0-4774-916A-455EDA368F24}" destId="{B08A6992-01C6-4F6C-AE00-76189B33647E}" srcOrd="0" destOrd="0" parTransId="{A6BF9549-8BD6-40DF-8165-1B040352EE65}" sibTransId="{F08DB79B-CC47-412E-AAD7-2C49A6AA9864}"/>
    <dgm:cxn modelId="{F8EC65B8-A9D5-4EA7-9CF3-66EDCD76FB48}" type="presOf" srcId="{CD5C3050-32C9-435D-9285-ACCD24C14FDA}" destId="{A07542C9-0B7B-464B-9438-116A76A54504}" srcOrd="0" destOrd="0" presId="urn:microsoft.com/office/officeart/2005/8/layout/matrix3"/>
    <dgm:cxn modelId="{4C3A1051-0EF4-45AF-9D6E-8BADDA13934D}" type="presOf" srcId="{1BFBDA61-E97C-4813-8F54-CDAE930A4072}" destId="{46FE5869-880F-4254-8CCD-E2E59DC45C27}" srcOrd="0" destOrd="0" presId="urn:microsoft.com/office/officeart/2005/8/layout/matrix3"/>
    <dgm:cxn modelId="{D82E5584-E2BA-4BA3-B774-0D0618F459F9}" srcId="{C7722FD4-B4E0-4774-916A-455EDA368F24}" destId="{CD5C3050-32C9-435D-9285-ACCD24C14FDA}" srcOrd="3" destOrd="0" parTransId="{35C2BADA-7680-48F4-A901-44707028931F}" sibTransId="{613C31C7-DA4B-4D11-A4FC-F781DE535627}"/>
    <dgm:cxn modelId="{186A2266-6FB2-42A1-89C3-43305CE98C6A}" type="presOf" srcId="{B08A6992-01C6-4F6C-AE00-76189B33647E}" destId="{9C0D3B7D-2011-4952-A15F-A491203A1991}" srcOrd="0" destOrd="0" presId="urn:microsoft.com/office/officeart/2005/8/layout/matrix3"/>
    <dgm:cxn modelId="{A96E97B9-AE18-42B0-B632-4198726870F5}" srcId="{C7722FD4-B4E0-4774-916A-455EDA368F24}" destId="{1BFBDA61-E97C-4813-8F54-CDAE930A4072}" srcOrd="1" destOrd="0" parTransId="{F723EE22-F914-4205-8B65-39224C4C3AD0}" sibTransId="{EA33F7FD-3590-4B2A-971D-0F34F53BF8BF}"/>
    <dgm:cxn modelId="{595DAAFC-7799-4E18-A23F-02C74739B26C}" srcId="{C7722FD4-B4E0-4774-916A-455EDA368F24}" destId="{72103F89-19FD-4A89-B28C-973815F20955}" srcOrd="2" destOrd="0" parTransId="{F0C129DD-46FE-4CFA-9FD6-1A3A4E0A9DE3}" sibTransId="{58B4495C-4A04-4943-B74C-09CC576C3078}"/>
    <dgm:cxn modelId="{7D22F5E8-C104-42EA-AE2E-EEA56B3EB703}" type="presParOf" srcId="{56B5F46E-2002-4AC2-B631-D2D20F9D38EC}" destId="{CA5A9FDD-E5E4-488E-BD20-5A583CD865F2}" srcOrd="0" destOrd="0" presId="urn:microsoft.com/office/officeart/2005/8/layout/matrix3"/>
    <dgm:cxn modelId="{545DE0EE-A0E8-4ED5-B237-964C47891926}" type="presParOf" srcId="{56B5F46E-2002-4AC2-B631-D2D20F9D38EC}" destId="{9C0D3B7D-2011-4952-A15F-A491203A1991}" srcOrd="1" destOrd="0" presId="urn:microsoft.com/office/officeart/2005/8/layout/matrix3"/>
    <dgm:cxn modelId="{37990138-BB2D-4E4D-87F3-49BD8D700FD0}" type="presParOf" srcId="{56B5F46E-2002-4AC2-B631-D2D20F9D38EC}" destId="{46FE5869-880F-4254-8CCD-E2E59DC45C27}" srcOrd="2" destOrd="0" presId="urn:microsoft.com/office/officeart/2005/8/layout/matrix3"/>
    <dgm:cxn modelId="{AE58DAD1-4B4D-4272-B027-CC254F93E39C}" type="presParOf" srcId="{56B5F46E-2002-4AC2-B631-D2D20F9D38EC}" destId="{3B6C06AA-04B8-48DF-B384-637BD3D633C2}" srcOrd="3" destOrd="0" presId="urn:microsoft.com/office/officeart/2005/8/layout/matrix3"/>
    <dgm:cxn modelId="{D3987DD4-DCA8-4BE2-B9E4-99FD0D13A1BF}" type="presParOf" srcId="{56B5F46E-2002-4AC2-B631-D2D20F9D38EC}" destId="{A07542C9-0B7B-464B-9438-116A76A5450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A9FDD-E5E4-488E-BD20-5A583CD865F2}">
      <dsp:nvSpPr>
        <dsp:cNvPr id="0" name=""/>
        <dsp:cNvSpPr/>
      </dsp:nvSpPr>
      <dsp:spPr>
        <a:xfrm>
          <a:off x="1432718" y="0"/>
          <a:ext cx="4297363" cy="4297363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0D3B7D-2011-4952-A15F-A491203A1991}">
      <dsp:nvSpPr>
        <dsp:cNvPr id="0" name=""/>
        <dsp:cNvSpPr/>
      </dsp:nvSpPr>
      <dsp:spPr>
        <a:xfrm>
          <a:off x="1840967" y="408249"/>
          <a:ext cx="1675971" cy="1675971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Baskerville Old Face" panose="02020602080505020303" pitchFamily="18" charset="0"/>
            </a:rPr>
            <a:t>Database Design</a:t>
          </a:r>
          <a:endParaRPr lang="en-US" sz="2000" kern="1200" dirty="0">
            <a:latin typeface="Baskerville Old Face" panose="02020602080505020303" pitchFamily="18" charset="0"/>
          </a:endParaRPr>
        </a:p>
      </dsp:txBody>
      <dsp:txXfrm>
        <a:off x="1922781" y="490063"/>
        <a:ext cx="1512343" cy="1512343"/>
      </dsp:txXfrm>
    </dsp:sp>
    <dsp:sp modelId="{46FE5869-880F-4254-8CCD-E2E59DC45C27}">
      <dsp:nvSpPr>
        <dsp:cNvPr id="0" name=""/>
        <dsp:cNvSpPr/>
      </dsp:nvSpPr>
      <dsp:spPr>
        <a:xfrm>
          <a:off x="3645860" y="408249"/>
          <a:ext cx="1675971" cy="1675971"/>
        </a:xfrm>
        <a:prstGeom prst="roundRect">
          <a:avLst/>
        </a:prstGeom>
        <a:solidFill>
          <a:schemeClr val="accent2">
            <a:shade val="80000"/>
            <a:hueOff val="-11957"/>
            <a:satOff val="-1341"/>
            <a:lumOff val="8560"/>
            <a:alphaOff val="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Baskerville Old Face" panose="02020602080505020303" pitchFamily="18" charset="0"/>
            </a:rPr>
            <a:t>Geographic Information Systems (GIS)</a:t>
          </a:r>
          <a:endParaRPr lang="en-US" sz="2000" kern="1200" dirty="0">
            <a:latin typeface="Baskerville Old Face" panose="02020602080505020303" pitchFamily="18" charset="0"/>
          </a:endParaRPr>
        </a:p>
      </dsp:txBody>
      <dsp:txXfrm>
        <a:off x="3727674" y="490063"/>
        <a:ext cx="1512343" cy="1512343"/>
      </dsp:txXfrm>
    </dsp:sp>
    <dsp:sp modelId="{3B6C06AA-04B8-48DF-B384-637BD3D633C2}">
      <dsp:nvSpPr>
        <dsp:cNvPr id="0" name=""/>
        <dsp:cNvSpPr/>
      </dsp:nvSpPr>
      <dsp:spPr>
        <a:xfrm>
          <a:off x="1840967" y="2213141"/>
          <a:ext cx="1675971" cy="1675971"/>
        </a:xfrm>
        <a:prstGeom prst="roundRect">
          <a:avLst/>
        </a:prstGeom>
        <a:solidFill>
          <a:schemeClr val="accent2">
            <a:shade val="80000"/>
            <a:hueOff val="-23915"/>
            <a:satOff val="-2683"/>
            <a:lumOff val="17120"/>
            <a:alphaOff val="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Baskerville Old Face" panose="02020602080505020303" pitchFamily="18" charset="0"/>
            </a:rPr>
            <a:t>Mobile GIS</a:t>
          </a:r>
          <a:endParaRPr lang="en-US" sz="2000" kern="1200" dirty="0">
            <a:latin typeface="Baskerville Old Face" panose="02020602080505020303" pitchFamily="18" charset="0"/>
          </a:endParaRPr>
        </a:p>
      </dsp:txBody>
      <dsp:txXfrm>
        <a:off x="1922781" y="2294955"/>
        <a:ext cx="1512343" cy="1512343"/>
      </dsp:txXfrm>
    </dsp:sp>
    <dsp:sp modelId="{A07542C9-0B7B-464B-9438-116A76A54504}">
      <dsp:nvSpPr>
        <dsp:cNvPr id="0" name=""/>
        <dsp:cNvSpPr/>
      </dsp:nvSpPr>
      <dsp:spPr>
        <a:xfrm>
          <a:off x="3645860" y="2209806"/>
          <a:ext cx="1675971" cy="1675971"/>
        </a:xfrm>
        <a:prstGeom prst="roundRect">
          <a:avLst/>
        </a:prstGeom>
        <a:solidFill>
          <a:schemeClr val="accent2">
            <a:shade val="80000"/>
            <a:hueOff val="-35872"/>
            <a:satOff val="-4024"/>
            <a:lumOff val="25680"/>
            <a:alphaOff val="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Baskerville Old Face" panose="02020602080505020303" pitchFamily="18" charset="0"/>
            </a:rPr>
            <a:t>Non-Invasive Geospatial Analysis Techniques</a:t>
          </a:r>
          <a:endParaRPr lang="en-US" sz="2000" kern="1200" dirty="0">
            <a:latin typeface="Baskerville Old Face" panose="02020602080505020303" pitchFamily="18" charset="0"/>
          </a:endParaRPr>
        </a:p>
      </dsp:txBody>
      <dsp:txXfrm>
        <a:off x="3727674" y="2291620"/>
        <a:ext cx="1512343" cy="15123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0785-FDAD-4FC9-B6BE-32F43F7719E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3ED7-4A22-43F7-82D3-6EF3CEE94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93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0785-FDAD-4FC9-B6BE-32F43F7719E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3ED7-4A22-43F7-82D3-6EF3CEE94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1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0785-FDAD-4FC9-B6BE-32F43F7719E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3ED7-4A22-43F7-82D3-6EF3CEE94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28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0785-FDAD-4FC9-B6BE-32F43F7719E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3ED7-4A22-43F7-82D3-6EF3CEE94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032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0785-FDAD-4FC9-B6BE-32F43F7719E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3ED7-4A22-43F7-82D3-6EF3CEE94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86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0785-FDAD-4FC9-B6BE-32F43F7719E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3ED7-4A22-43F7-82D3-6EF3CEE94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95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0785-FDAD-4FC9-B6BE-32F43F7719E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3ED7-4A22-43F7-82D3-6EF3CEE94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34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0785-FDAD-4FC9-B6BE-32F43F7719E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3ED7-4A22-43F7-82D3-6EF3CEE94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78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0785-FDAD-4FC9-B6BE-32F43F7719E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3ED7-4A22-43F7-82D3-6EF3CEE94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08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0785-FDAD-4FC9-B6BE-32F43F7719E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3ED7-4A22-43F7-82D3-6EF3CEE94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23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0785-FDAD-4FC9-B6BE-32F43F7719E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3ED7-4A22-43F7-82D3-6EF3CEE94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80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2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70785-FDAD-4FC9-B6BE-32F43F7719E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83ED7-4A22-43F7-82D3-6EF3CEE94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5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38200" y="3733800"/>
            <a:ext cx="7772400" cy="1851025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Mapping the Past:</a:t>
            </a:r>
            <a:b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Using Historical Maps and Aerials to Uncover South Florida’s Past</a:t>
            </a:r>
            <a:endParaRPr lang="en-US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81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vidbrownell\Desktop\SFA Presentation\B_C_I_HW_GPR\fl_scc_bigcity_nof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8390965" cy="50945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1958" y="381000"/>
            <a:ext cx="7800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Big City Island Federal Land Trust Application</a:t>
            </a:r>
            <a:endParaRPr lang="en-US" sz="32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1797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:\Collections\David Brownell\Misc. Maps\Hollywood_Reservation_Inset_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91" y="1143000"/>
            <a:ext cx="4180609" cy="541020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avidbrownell\Desktop\SFA Presentation\B_C_I_HW_GPR\Hollywood_Reservation_Zoom_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4180609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05455" y="406400"/>
            <a:ext cx="613308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Hollywood Seminole Indian Reservation</a:t>
            </a:r>
            <a:endParaRPr lang="en-US" sz="2800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255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vidbrownell\Desktop\SFA Presentation\B_C_I_HW_GPR\Full page 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26" y="142673"/>
            <a:ext cx="9210051" cy="657265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304800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Big City Island, circa 1940 </a:t>
            </a:r>
          </a:p>
          <a:p>
            <a:r>
              <a:rPr lang="en-US" sz="1200" b="1" dirty="0" smtClean="0">
                <a:ln w="18000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USDA Flight Code CJF, 1940</a:t>
            </a:r>
            <a:endParaRPr lang="en-US" sz="1200" dirty="0">
              <a:ln w="18000">
                <a:noFill/>
                <a:prstDash val="solid"/>
                <a:miter lim="800000"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6457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vidbrownell\Desktop\SFA Presentation\B_C_I_HW_GPR\Plat for FL290510S0410E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3973"/>
            <a:ext cx="8153400" cy="63100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51988" y="381000"/>
            <a:ext cx="5240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J.O. Fries’ 1898 Topographical Plat</a:t>
            </a:r>
            <a:endParaRPr lang="en-US" sz="2800" dirty="0"/>
          </a:p>
        </p:txBody>
      </p:sp>
      <p:pic>
        <p:nvPicPr>
          <p:cNvPr id="1026" name="Picture 2" descr="C:\Users\davidbrownell\Desktop\SFA Presentation\B_C_I_HW_GPR\ZOOM_Plat for FL290510S0410E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90800"/>
            <a:ext cx="3810000" cy="359527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408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davidbrownell\Desktop\SFA Presentation\B_C_I_HW_GPR\Plat for FL290500S0410E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252" y="1295400"/>
            <a:ext cx="6717495" cy="522840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51988" y="619760"/>
            <a:ext cx="5240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J.O. Fries’ 1898 Topographical Plat</a:t>
            </a:r>
            <a:endParaRPr lang="en-US" sz="2800" dirty="0"/>
          </a:p>
        </p:txBody>
      </p:sp>
      <p:pic>
        <p:nvPicPr>
          <p:cNvPr id="2050" name="Picture 2" descr="C:\Users\davidbrownell\Desktop\SFA Presentation\B_C_I_HW_GPR\ZOOM_Plat for FL290500S0410E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340" y="1676400"/>
            <a:ext cx="3088672" cy="288036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305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davidbrownell\Desktop\SFA Presentation\B_C_I_HW_GPR\fl_scc_bigcity_nof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695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davidbrownell\Desktop\SFA Presentation\Rez_Maps\STOF_Reserva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5791200" cy="5791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53200" y="2628900"/>
            <a:ext cx="2438400" cy="1600200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Immokalee Reservation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Land Trust Application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&amp; Oral History Project</a:t>
            </a:r>
            <a:endParaRPr lang="en-US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592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davidbrownell\Desktop\SFA Presentation\IMKL_T_A\Fig. 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89" y="623606"/>
            <a:ext cx="8671213" cy="5610785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12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davidbrownell\Desktop\SFA Presentation\IMKL_T_A\IM_Cultural_Resources_24x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5334000" cy="6400800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758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X:\Collections\David Brownell\Misc. Maps\BC_1940_Georeferenc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91" y="1181100"/>
            <a:ext cx="8863417" cy="4495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66900" y="152400"/>
            <a:ext cx="54102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Big Cypress and Immokalee Trails</a:t>
            </a:r>
          </a:p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USDA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Flight Code CJF, 1940</a:t>
            </a:r>
          </a:p>
        </p:txBody>
      </p:sp>
    </p:spTree>
    <p:extLst>
      <p:ext uri="{BB962C8B-B14F-4D97-AF65-F5344CB8AC3E}">
        <p14:creationId xmlns:p14="http://schemas.microsoft.com/office/powerpoint/2010/main" val="1331272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012440"/>
            <a:ext cx="8382000" cy="35407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761920"/>
            <a:ext cx="4648200" cy="1717199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Baskerville Old Face" panose="02020602080505020303" pitchFamily="18" charset="0"/>
              </a:rPr>
              <a:t>What is STOF-THPO?</a:t>
            </a:r>
            <a:endParaRPr lang="en-US" b="1" dirty="0">
              <a:latin typeface="Baskerville Old Face" panose="020206020805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12440"/>
            <a:ext cx="8229600" cy="3382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>
                <a:latin typeface="Baskerville Old Face" panose="02020602080505020303" pitchFamily="18" charset="0"/>
              </a:rPr>
              <a:t>Our Mission Statement</a:t>
            </a:r>
          </a:p>
          <a:p>
            <a:pPr marL="0" indent="0" algn="ctr">
              <a:buNone/>
            </a:pPr>
            <a:r>
              <a:rPr lang="en-US" sz="2400" b="1" i="1" dirty="0">
                <a:latin typeface="Baskerville Old Face" panose="02020602080505020303" pitchFamily="18" charset="0"/>
              </a:rPr>
              <a:t>To foster the understanding and appreciation of the Tribe's place in humanity's shared heritage by investigating, interpreting, preserving and managing the Tribe's cultural resources through community engagement</a:t>
            </a:r>
            <a:endParaRPr lang="en-US" sz="2400" b="1" dirty="0"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r>
              <a:rPr lang="en-US" b="1" dirty="0">
                <a:latin typeface="Baskerville Old Face" panose="02020602080505020303" pitchFamily="18" charset="0"/>
              </a:rPr>
              <a:t>Our Vision Statement</a:t>
            </a:r>
          </a:p>
          <a:p>
            <a:pPr marL="0" indent="0" algn="ctr">
              <a:buNone/>
            </a:pPr>
            <a:r>
              <a:rPr lang="en-US" sz="2400" b="1" i="1" dirty="0">
                <a:latin typeface="Baskerville Old Face" panose="02020602080505020303" pitchFamily="18" charset="0"/>
              </a:rPr>
              <a:t>To excel at supporting the Tribe in sustaining its cultural and historic resources</a:t>
            </a:r>
            <a:endParaRPr lang="en-US" sz="2400" b="1" dirty="0">
              <a:latin typeface="Baskerville Old Face" panose="02020602080505020303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 descr="C:\Users\davidbrownell\Desktop\SFA Presentation\THPO Logo- no 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2783840" cy="278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55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davidbrownell\Desktop\SFA Presentation\MAPS\1964_Copeland_Map_emai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9" y="432987"/>
            <a:ext cx="8877102" cy="59678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davidbrownell\Desktop\SFA Presentation\MAPS\1964_Copeland_Map_ZO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970773"/>
            <a:ext cx="6000147" cy="32014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919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avidbrownell\Desktop\SFA Presentation\Cattle_Drive\2015 Cattle Drive Map - General2 - Emailab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09" y="611841"/>
            <a:ext cx="8707582" cy="5634318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132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davidbrownell\Desktop\SFA Presentation\Cattle_Drive\2015 Cattle Drive Map - Copeland - Emailab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" y="569259"/>
            <a:ext cx="8839200" cy="5719482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130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avidbrownell\Desktop\SFA Presentation\S_J_T\BigCypress_Devils_Garden_Figure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14300"/>
            <a:ext cx="4972050" cy="6629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9906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“Sam Jones Trail”</a:t>
            </a:r>
          </a:p>
          <a:p>
            <a:pPr algn="ctr"/>
            <a:r>
              <a:rPr lang="en-US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Hendry CR. 833 Designation</a:t>
            </a:r>
          </a:p>
        </p:txBody>
      </p:sp>
      <p:pic>
        <p:nvPicPr>
          <p:cNvPr id="1026" name="Picture 2" descr="C:\Users\davidbrownell\AppData\Local\Microsoft\Windows\Temporary Internet Files\Content.Outlook\PZZ5KTXA\IMG_1601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905000"/>
            <a:ext cx="3251200" cy="24384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513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avidbrownell\Desktop\SFA Presentation\MAPS\1856_Ives_MilitaryMap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965280" cy="6400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avidbrownell\Desktop\SFA Presentation\MAPS\1856_Ives_ZO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334" y="762000"/>
            <a:ext cx="5233266" cy="505739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408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avidbrownell\Desktop\SFA Presentation\S_J_T\Seminole War 1835 Map by Edwin L. Gre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0050"/>
            <a:ext cx="4681855" cy="60579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davidbrownell\Desktop\SFA Presentation\MAPS\Seminole War 1835_ZO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00099"/>
            <a:ext cx="4436626" cy="34021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896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avidbrownell\Desktop\SFA Presentation\S_J_T\BC_Trails_Map_Sam_Jones_IM_DG_RTES_450dp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114300"/>
            <a:ext cx="4972050" cy="66294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333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avidbrownell\Desktop\SFA Presentation\1855_Diagram of South Florida_Munroe2_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davidbrownell\Desktop\SFA Presentation\MAPS\Diagram of South Florida_Munroe_ZO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62200"/>
            <a:ext cx="4267200" cy="358697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643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" y="0"/>
            <a:ext cx="9144000" cy="68580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979406" y="285939"/>
            <a:ext cx="3962400" cy="28194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3500000" scaled="1"/>
            <a:tileRect/>
          </a:gra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u="sng" dirty="0" smtClean="0">
                <a:solidFill>
                  <a:schemeClr val="accent3">
                    <a:lumMod val="50000"/>
                  </a:schemeClr>
                </a:solidFill>
                <a:latin typeface="Baskerville Old Face" panose="02020602080505020303" pitchFamily="18" charset="0"/>
              </a:rPr>
              <a:t>THPO Sections:</a:t>
            </a:r>
          </a:p>
          <a:p>
            <a:pPr algn="ctr"/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Baskerville Old Face" panose="02020602080505020303" pitchFamily="18" charset="0"/>
              </a:rPr>
              <a:t>Administration</a:t>
            </a:r>
          </a:p>
          <a:p>
            <a:pPr algn="ctr"/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Baskerville Old Face" panose="02020602080505020303" pitchFamily="18" charset="0"/>
              </a:rPr>
              <a:t>Archaeometry</a:t>
            </a:r>
            <a:endParaRPr lang="en-US" sz="2400" dirty="0" smtClean="0">
              <a:solidFill>
                <a:schemeClr val="accent3">
                  <a:lumMod val="50000"/>
                </a:schemeClr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Baskerville Old Face" panose="02020602080505020303" pitchFamily="18" charset="0"/>
              </a:rPr>
              <a:t>Collections</a:t>
            </a:r>
          </a:p>
          <a:p>
            <a:pPr algn="ctr"/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Baskerville Old Face" panose="02020602080505020303" pitchFamily="18" charset="0"/>
              </a:rPr>
              <a:t>Compliance</a:t>
            </a:r>
          </a:p>
          <a:p>
            <a:pPr algn="ctr"/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Baskerville Old Face" panose="02020602080505020303" pitchFamily="18" charset="0"/>
              </a:rPr>
              <a:t>Tribal Archaeology</a:t>
            </a:r>
            <a:endParaRPr lang="en-US" sz="2400" dirty="0">
              <a:solidFill>
                <a:schemeClr val="accent3">
                  <a:lumMod val="50000"/>
                </a:schemeClr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42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4221133"/>
              </p:ext>
            </p:extLst>
          </p:nvPr>
        </p:nvGraphicFramePr>
        <p:xfrm>
          <a:off x="-1295400" y="1951037"/>
          <a:ext cx="7162800" cy="429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2209800" y="381000"/>
            <a:ext cx="5029200" cy="990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Archaeometry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099" name="Picture 3" descr="X:\Images\THPO Stock Images\Juan Photos\DSC_02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267200"/>
            <a:ext cx="3323332" cy="22098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X:\Images\THPO Stock Images\GIS\archaeometr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866" y="1676400"/>
            <a:ext cx="2946400" cy="22098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9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vidbrownell\Desktop\SFA Presentation\2014 AOI STOF THPO 18x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7150"/>
            <a:ext cx="92202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81000" y="1219200"/>
            <a:ext cx="3242388" cy="2514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Baskerville Old Face" panose="02020602080505020303" pitchFamily="18" charset="0"/>
              </a:rPr>
              <a:t>Compliance Section:</a:t>
            </a:r>
          </a:p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Baskerville Old Face" panose="02020602080505020303" pitchFamily="18" charset="0"/>
              </a:rPr>
              <a:t>Section 106 of NHPA</a:t>
            </a:r>
          </a:p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Baskerville Old Face" panose="02020602080505020303" pitchFamily="18" charset="0"/>
              </a:rPr>
              <a:t>ARPA</a:t>
            </a:r>
          </a:p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Baskerville Old Face" panose="02020602080505020303" pitchFamily="18" charset="0"/>
              </a:rPr>
              <a:t>NAGPRA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75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X:\Tribal Archaeology\TAS Photos\P70800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12399"/>
            <a:ext cx="3733799" cy="2800349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X:\Tribal Archaeology\TAS Photos\2013 Field\DSC_0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7426"/>
            <a:ext cx="3951694" cy="5903148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876800" y="477426"/>
            <a:ext cx="3733800" cy="287537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Baskerville Old Face" panose="02020602080505020303" pitchFamily="18" charset="0"/>
              </a:rPr>
              <a:t>Tribal Archaeology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Baskerville Old Face" panose="02020602080505020303" pitchFamily="18" charset="0"/>
              </a:rPr>
              <a:t>423 on-reservation archaeological sites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Baskerville Old Face" panose="02020602080505020303" pitchFamily="18" charset="0"/>
              </a:rPr>
              <a:t>In 2014, TAS conducted 124 project surveys covering a total of 1,905 acres</a:t>
            </a:r>
            <a:endParaRPr lang="en-US" sz="2000" dirty="0">
              <a:solidFill>
                <a:schemeClr val="accent4">
                  <a:lumMod val="75000"/>
                </a:schemeClr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83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X:\Collections\General Collections Photos\Collections Photo 1_THPO Sections subp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346120"/>
            <a:ext cx="5143500" cy="193988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95500" y="1607403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askerville Old Face" panose="02020602080505020303" pitchFamily="18" charset="0"/>
              </a:rPr>
              <a:t>Collections Section</a:t>
            </a:r>
            <a:endParaRPr lang="en-US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5124" name="Picture 4" descr="X:\Collections\General Collections Photos\1552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79242"/>
            <a:ext cx="3505200" cy="2330958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953000" y="2819400"/>
            <a:ext cx="3810000" cy="28194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Baskerville Old Face" panose="02020602080505020303" pitchFamily="18" charset="0"/>
              </a:rPr>
              <a:t>Staff:</a:t>
            </a:r>
          </a:p>
          <a:p>
            <a:pPr algn="ctr"/>
            <a:r>
              <a:rPr lang="en-US" dirty="0" smtClean="0">
                <a:latin typeface="Baskerville Old Face" panose="02020602080505020303" pitchFamily="18" charset="0"/>
              </a:rPr>
              <a:t>Kate Macuen – Collections Manager</a:t>
            </a:r>
          </a:p>
          <a:p>
            <a:pPr algn="ctr"/>
            <a:r>
              <a:rPr lang="en-US" dirty="0" smtClean="0">
                <a:latin typeface="Baskerville Old Face" panose="02020602080505020303" pitchFamily="18" charset="0"/>
              </a:rPr>
              <a:t>Patty Rodriguez – Lab Assistant</a:t>
            </a:r>
          </a:p>
          <a:p>
            <a:pPr algn="ctr"/>
            <a:r>
              <a:rPr lang="en-US" dirty="0" smtClean="0">
                <a:latin typeface="Baskerville Old Face" panose="02020602080505020303" pitchFamily="18" charset="0"/>
              </a:rPr>
              <a:t>Domonique DeBeaubien – </a:t>
            </a:r>
            <a:r>
              <a:rPr lang="en-US" dirty="0" err="1" smtClean="0">
                <a:latin typeface="Baskerville Old Face" panose="02020602080505020303" pitchFamily="18" charset="0"/>
              </a:rPr>
              <a:t>Bioarcheologist</a:t>
            </a:r>
            <a:endParaRPr lang="en-US" dirty="0" smtClean="0">
              <a:latin typeface="Baskerville Old Face" panose="02020602080505020303" pitchFamily="18" charset="0"/>
            </a:endParaRPr>
          </a:p>
          <a:p>
            <a:pPr algn="ctr"/>
            <a:r>
              <a:rPr lang="en-US" dirty="0" smtClean="0">
                <a:latin typeface="Baskerville Old Face" panose="02020602080505020303" pitchFamily="18" charset="0"/>
              </a:rPr>
              <a:t>David Brownell – Research Assistant</a:t>
            </a:r>
            <a:endParaRPr lang="en-US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32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X:\Collections\Collections\Projects\Vault Reorganization\Before Photos\View from Vault door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05" y="685800"/>
            <a:ext cx="1792995" cy="2400300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X:\Collections\Collections\Projects\Vault Reorganization\After Photos\DSC_02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3550468"/>
            <a:ext cx="3962399" cy="3162300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762000" y="457200"/>
            <a:ext cx="3429000" cy="27813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Baskerville Old Face" panose="02020602080505020303" pitchFamily="18" charset="0"/>
              </a:rPr>
              <a:t>Collections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Baskerville Old Face" panose="02020602080505020303" pitchFamily="18" charset="0"/>
              </a:rPr>
              <a:t>Archaeological </a:t>
            </a:r>
            <a:r>
              <a:rPr lang="en-US" dirty="0">
                <a:latin typeface="Baskerville Old Face" panose="02020602080505020303" pitchFamily="18" charset="0"/>
              </a:rPr>
              <a:t>Artifacts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askerville Old Face" panose="02020602080505020303" pitchFamily="18" charset="0"/>
              </a:rPr>
              <a:t>Archaeological 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askerville Old Face" panose="02020602080505020303" pitchFamily="18" charset="0"/>
              </a:rPr>
              <a:t>Cemetery Records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askerville Old Face" panose="02020602080505020303" pitchFamily="18" charset="0"/>
              </a:rPr>
              <a:t>Gallagher Photos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askerville Old Face" panose="02020602080505020303" pitchFamily="18" charset="0"/>
              </a:rPr>
              <a:t>Seminole Site File</a:t>
            </a:r>
          </a:p>
        </p:txBody>
      </p:sp>
      <p:pic>
        <p:nvPicPr>
          <p:cNvPr id="9" name="Picture 2" descr="X:\Archaeological Laboratory\Archaeological Laboratory\Collections Photos\Lab. Photos\Lab\DSC_01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875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4302" y="3753750"/>
            <a:ext cx="3952898" cy="2799450"/>
          </a:xfrm>
          <a:prstGeom prst="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757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Tribal History Mapping Projects!</a:t>
            </a:r>
            <a:endParaRPr lang="en-US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Picture 1" descr="image0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" y="1371600"/>
            <a:ext cx="8345170" cy="521573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08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1460</TotalTime>
  <Words>186</Words>
  <Application>Microsoft Office PowerPoint</Application>
  <PresentationFormat>On-screen Show (4:3)</PresentationFormat>
  <Paragraphs>50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Mapping the Past: Using Historical Maps and Aerials to Uncover South Florida’s Past</vt:lpstr>
      <vt:lpstr>What is STOF-THPO?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Tribal History Mapping Projects!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Seminole Tribe of Florida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Brownell</dc:creator>
  <cp:lastModifiedBy>bskokan</cp:lastModifiedBy>
  <cp:revision>77</cp:revision>
  <dcterms:created xsi:type="dcterms:W3CDTF">2015-04-09T13:09:55Z</dcterms:created>
  <dcterms:modified xsi:type="dcterms:W3CDTF">2015-05-06T15:24:20Z</dcterms:modified>
</cp:coreProperties>
</file>