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1" r:id="rId3"/>
    <p:sldId id="268" r:id="rId4"/>
    <p:sldId id="262" r:id="rId5"/>
    <p:sldId id="263" r:id="rId6"/>
    <p:sldId id="266" r:id="rId7"/>
    <p:sldId id="264" r:id="rId8"/>
    <p:sldId id="265" r:id="rId9"/>
    <p:sldId id="273" r:id="rId10"/>
    <p:sldId id="269" r:id="rId11"/>
    <p:sldId id="280" r:id="rId12"/>
    <p:sldId id="270" r:id="rId13"/>
    <p:sldId id="281" r:id="rId14"/>
    <p:sldId id="271" r:id="rId15"/>
    <p:sldId id="257" r:id="rId16"/>
    <p:sldId id="259" r:id="rId17"/>
    <p:sldId id="267" r:id="rId18"/>
    <p:sldId id="277" r:id="rId19"/>
    <p:sldId id="279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F5B5D-F162-4BD7-87CB-6D6008D2CB1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1EE18-EE76-4EE0-A9C9-689EF005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Parker - Belin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1EE18-EE76-4EE0-A9C9-689EF005F7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18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Memorial</a:t>
            </a:r>
            <a:r>
              <a:rPr lang="en-US" baseline="0" dirty="0" smtClean="0"/>
              <a:t> Presbyterian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1EE18-EE76-4EE0-A9C9-689EF005F7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Nims</a:t>
            </a:r>
            <a:r>
              <a:rPr lang="en-US" dirty="0" smtClean="0"/>
              <a:t> – </a:t>
            </a:r>
            <a:r>
              <a:rPr lang="en-US" dirty="0" err="1" smtClean="0"/>
              <a:t>Coslow</a:t>
            </a:r>
            <a:r>
              <a:rPr lang="en-US" baseline="0" dirty="0" smtClean="0"/>
              <a:t> / Parker – Flagler Federal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1EE18-EE76-4EE0-A9C9-689EF005F7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6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1EE18-EE76-4EE0-A9C9-689EF005F7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2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Parker – GW</a:t>
            </a:r>
            <a:r>
              <a:rPr lang="en-US" baseline="0" dirty="0" smtClean="0"/>
              <a:t> Carver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1EE18-EE76-4EE0-A9C9-689EF005F7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9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Memorial Presbyterian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1EE18-EE76-4EE0-A9C9-689EF005F7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6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Hotel Ponce de Leon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1EE18-EE76-4EE0-A9C9-689EF005F7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56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Parker working drawing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1EE18-EE76-4EE0-A9C9-689EF005F7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0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Parker</a:t>
            </a:r>
            <a:r>
              <a:rPr lang="en-US" baseline="0" dirty="0" smtClean="0"/>
              <a:t> – Royal Road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1EE18-EE76-4EE0-A9C9-689EF005F7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01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Morgan</a:t>
            </a:r>
            <a:r>
              <a:rPr lang="en-US" baseline="0" dirty="0" smtClean="0"/>
              <a:t> - Goodloe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1EE18-EE76-4EE0-A9C9-689EF005F7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9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C64C-3006-443C-AF3E-A33FA8F46CF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A90-930B-4EFB-9CEB-489CFEA20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1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C64C-3006-443C-AF3E-A33FA8F46CF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A90-930B-4EFB-9CEB-489CFEA20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C64C-3006-443C-AF3E-A33FA8F46CF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A90-930B-4EFB-9CEB-489CFEA20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C64C-3006-443C-AF3E-A33FA8F46CF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A90-930B-4EFB-9CEB-489CFEA20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4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C64C-3006-443C-AF3E-A33FA8F46CF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A90-930B-4EFB-9CEB-489CFEA20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C64C-3006-443C-AF3E-A33FA8F46CF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A90-930B-4EFB-9CEB-489CFEA20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2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C64C-3006-443C-AF3E-A33FA8F46CF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A90-930B-4EFB-9CEB-489CFEA20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9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C64C-3006-443C-AF3E-A33FA8F46CF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A90-930B-4EFB-9CEB-489CFEA20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4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C64C-3006-443C-AF3E-A33FA8F46CF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A90-930B-4EFB-9CEB-489CFEA20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6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C64C-3006-443C-AF3E-A33FA8F46CF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A90-930B-4EFB-9CEB-489CFEA20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C64C-3006-443C-AF3E-A33FA8F46CF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1A90-930B-4EFB-9CEB-489CFEA20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4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C64C-3006-443C-AF3E-A33FA8F46CF4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1A90-930B-4EFB-9CEB-489CFEA20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56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Processing Architectural Collections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52668"/>
            <a:ext cx="6858000" cy="1655762"/>
          </a:xfrm>
        </p:spPr>
        <p:txBody>
          <a:bodyPr/>
          <a:lstStyle/>
          <a:p>
            <a:r>
              <a:rPr lang="en-US" dirty="0" smtClean="0"/>
              <a:t>John Nemmers</a:t>
            </a:r>
          </a:p>
          <a:p>
            <a:r>
              <a:rPr lang="en-US" dirty="0" smtClean="0"/>
              <a:t>Society of Florida Archivists Annual Meeting</a:t>
            </a:r>
          </a:p>
          <a:p>
            <a:r>
              <a:rPr lang="en-US" dirty="0" smtClean="0"/>
              <a:t>Miami,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Typical series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5815"/>
            <a:ext cx="7886700" cy="3783605"/>
          </a:xfrm>
        </p:spPr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Records</a:t>
            </a:r>
          </a:p>
          <a:p>
            <a:r>
              <a:rPr lang="en-US" dirty="0" smtClean="0"/>
              <a:t>Personal Papers</a:t>
            </a:r>
          </a:p>
          <a:p>
            <a:r>
              <a:rPr lang="en-US" dirty="0" smtClean="0"/>
              <a:t>Professional Papers</a:t>
            </a:r>
          </a:p>
          <a:p>
            <a:r>
              <a:rPr lang="en-US" dirty="0"/>
              <a:t>Office </a:t>
            </a:r>
            <a:r>
              <a:rPr lang="en-US" dirty="0" smtClean="0"/>
              <a:t>Records</a:t>
            </a:r>
          </a:p>
          <a:p>
            <a:r>
              <a:rPr lang="en-US" dirty="0" smtClean="0"/>
              <a:t>Faculty Papers</a:t>
            </a:r>
            <a:endParaRPr lang="en-US" dirty="0"/>
          </a:p>
          <a:p>
            <a:r>
              <a:rPr lang="en-US" dirty="0" smtClean="0"/>
              <a:t>Artifacts, Art</a:t>
            </a:r>
            <a:endParaRPr lang="en-US" dirty="0"/>
          </a:p>
        </p:txBody>
      </p:sp>
      <p:pic>
        <p:nvPicPr>
          <p:cNvPr id="4" name="Picture 2" descr="MISSING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31" y="2572603"/>
            <a:ext cx="5084369" cy="428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Description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the Art &amp; Architecture Thesaurus (AAT) to </a:t>
            </a:r>
            <a:r>
              <a:rPr lang="en-US" dirty="0" smtClean="0"/>
              <a:t>identify/describe</a:t>
            </a:r>
          </a:p>
          <a:p>
            <a:r>
              <a:rPr lang="en-US" dirty="0"/>
              <a:t>rely on project </a:t>
            </a:r>
            <a:r>
              <a:rPr lang="en-US" dirty="0" smtClean="0"/>
              <a:t>lists</a:t>
            </a:r>
          </a:p>
          <a:p>
            <a:r>
              <a:rPr lang="en-US" dirty="0" smtClean="0"/>
              <a:t>project records: arrangement </a:t>
            </a:r>
            <a:r>
              <a:rPr lang="en-US" dirty="0"/>
              <a:t>and description often do not match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24714"/>
              </p:ext>
            </p:extLst>
          </p:nvPr>
        </p:nvGraphicFramePr>
        <p:xfrm>
          <a:off x="0" y="4166262"/>
          <a:ext cx="91440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Image" r:id="rId4" imgW="13079160" imgH="3733200" progId="Photoshop.Image.7">
                  <p:embed/>
                </p:oleObj>
              </mc:Choice>
              <mc:Fallback>
                <p:oleObj name="Image" r:id="rId4" imgW="13079160" imgH="373320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166262"/>
                        <a:ext cx="914400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3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Project records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7509"/>
            <a:ext cx="7886700" cy="4351338"/>
          </a:xfrm>
        </p:spPr>
        <p:txBody>
          <a:bodyPr/>
          <a:lstStyle/>
          <a:p>
            <a:r>
              <a:rPr lang="en-US" dirty="0" smtClean="0"/>
              <a:t>drawings, photos, project files, etc.</a:t>
            </a:r>
          </a:p>
          <a:p>
            <a:r>
              <a:rPr lang="en-US" dirty="0" smtClean="0"/>
              <a:t>could group all records for single project together</a:t>
            </a:r>
          </a:p>
          <a:p>
            <a:r>
              <a:rPr lang="en-US" dirty="0" smtClean="0"/>
              <a:t>or, could sort </a:t>
            </a:r>
            <a:r>
              <a:rPr lang="en-US" dirty="0"/>
              <a:t>like </a:t>
            </a:r>
            <a:r>
              <a:rPr lang="en-US" dirty="0" smtClean="0"/>
              <a:t>materials physically</a:t>
            </a:r>
          </a:p>
          <a:p>
            <a:r>
              <a:rPr lang="en-US" dirty="0" smtClean="0"/>
              <a:t>describe </a:t>
            </a:r>
            <a:r>
              <a:rPr lang="en-US" dirty="0"/>
              <a:t>by project (particularly since researchers often come </a:t>
            </a:r>
            <a:r>
              <a:rPr lang="en-US" dirty="0" smtClean="0"/>
              <a:t>looking for </a:t>
            </a:r>
            <a:r>
              <a:rPr lang="en-US" dirty="0"/>
              <a:t>specific projects</a:t>
            </a:r>
            <a:r>
              <a:rPr lang="en-US" dirty="0" smtClean="0"/>
              <a:t>)</a:t>
            </a:r>
          </a:p>
        </p:txBody>
      </p:sp>
      <p:pic>
        <p:nvPicPr>
          <p:cNvPr id="7" name="Picture 6" descr="MISSING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37654"/>
            <a:ext cx="3384644" cy="224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MISSING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41" y="4639560"/>
            <a:ext cx="3302757" cy="22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Keep these close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872" y="1825625"/>
            <a:ext cx="3972477" cy="4351338"/>
          </a:xfrm>
        </p:spPr>
        <p:txBody>
          <a:bodyPr>
            <a:normAutofit/>
          </a:bodyPr>
          <a:lstStyle/>
          <a:p>
            <a:r>
              <a:rPr lang="en-US" sz="2000" i="1" dirty="0"/>
              <a:t>Architectural Records: Managing Design and Construction Records</a:t>
            </a:r>
            <a:r>
              <a:rPr lang="en-US" sz="2000" dirty="0"/>
              <a:t>, by Waverly B. Lowell and Tawny Ryan </a:t>
            </a:r>
            <a:r>
              <a:rPr lang="en-US" sz="2000" dirty="0" err="1"/>
              <a:t>Nelb</a:t>
            </a:r>
            <a:r>
              <a:rPr lang="en-US" sz="2000" dirty="0"/>
              <a:t>, </a:t>
            </a:r>
            <a:r>
              <a:rPr lang="en-US" sz="2000" dirty="0" smtClean="0"/>
              <a:t>2006</a:t>
            </a:r>
          </a:p>
          <a:p>
            <a:r>
              <a:rPr lang="en-US" sz="2000" i="1" dirty="0" smtClean="0"/>
              <a:t>Standard </a:t>
            </a:r>
            <a:r>
              <a:rPr lang="en-US" sz="2000" i="1" dirty="0"/>
              <a:t>Series for Architecture and Landscape Design Records: A Tool for the </a:t>
            </a:r>
            <a:r>
              <a:rPr lang="en-US" sz="2000" i="1" dirty="0" smtClean="0"/>
              <a:t>Arrangement </a:t>
            </a:r>
            <a:r>
              <a:rPr lang="en-US" sz="2000" i="1" dirty="0"/>
              <a:t>and Description of Archival Collections </a:t>
            </a:r>
            <a:r>
              <a:rPr lang="en-US" sz="2000" dirty="0"/>
              <a:t>by Waverly Lowell and </a:t>
            </a:r>
            <a:r>
              <a:rPr lang="en-US" sz="2000" dirty="0" err="1"/>
              <a:t>Kelcy</a:t>
            </a:r>
            <a:r>
              <a:rPr lang="en-US" sz="2000" dirty="0"/>
              <a:t> </a:t>
            </a:r>
            <a:r>
              <a:rPr lang="en-US" sz="2000" dirty="0" smtClean="0"/>
              <a:t>Shepherd</a:t>
            </a:r>
            <a:r>
              <a:rPr lang="en-US" sz="2000" dirty="0"/>
              <a:t>, </a:t>
            </a:r>
            <a:r>
              <a:rPr lang="en-US" sz="2000" dirty="0" smtClean="0"/>
              <a:t>2010</a:t>
            </a:r>
          </a:p>
          <a:p>
            <a:r>
              <a:rPr lang="en-US" sz="2000" i="1" dirty="0"/>
              <a:t>Architectural </a:t>
            </a:r>
            <a:r>
              <a:rPr lang="en-US" sz="2000" i="1" dirty="0" err="1"/>
              <a:t>Photoreproductions</a:t>
            </a:r>
            <a:r>
              <a:rPr lang="en-US" sz="2000" i="1" dirty="0"/>
              <a:t>: A Manual for Identification and </a:t>
            </a:r>
            <a:r>
              <a:rPr lang="en-US" sz="2000" i="1" dirty="0" smtClean="0"/>
              <a:t>Care</a:t>
            </a:r>
            <a:r>
              <a:rPr lang="en-US" sz="2000" dirty="0" smtClean="0"/>
              <a:t>, </a:t>
            </a:r>
            <a:r>
              <a:rPr lang="en-US" sz="2000" dirty="0"/>
              <a:t>by </a:t>
            </a:r>
            <a:r>
              <a:rPr lang="en-US" sz="2000" dirty="0" err="1"/>
              <a:t>Eleonore</a:t>
            </a:r>
            <a:r>
              <a:rPr lang="en-US" sz="2000" dirty="0"/>
              <a:t> </a:t>
            </a:r>
            <a:r>
              <a:rPr lang="en-US" sz="2000" dirty="0" err="1"/>
              <a:t>Kissel</a:t>
            </a:r>
            <a:r>
              <a:rPr lang="en-US" sz="2000" dirty="0"/>
              <a:t> and Erin </a:t>
            </a:r>
            <a:r>
              <a:rPr lang="en-US" sz="2000" dirty="0" err="1"/>
              <a:t>Vigneau</a:t>
            </a:r>
            <a:r>
              <a:rPr lang="en-US" sz="2000" dirty="0"/>
              <a:t>, 2009</a:t>
            </a:r>
          </a:p>
        </p:txBody>
      </p:sp>
      <p:pic>
        <p:nvPicPr>
          <p:cNvPr id="4" name="Picture 2" descr="http://archives.ced.berkeley.edu/uploads/Standard_Series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12" y="2154713"/>
            <a:ext cx="2026165" cy="26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saa.archivists.org/4DACTION/WebsGetImage/NoScaleInventory/3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2" y="1487660"/>
            <a:ext cx="198590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088542"/>
              </p:ext>
            </p:extLst>
          </p:nvPr>
        </p:nvGraphicFramePr>
        <p:xfrm>
          <a:off x="691873" y="3777761"/>
          <a:ext cx="2242395" cy="280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Image" r:id="rId5" imgW="3809520" imgH="4774320" progId="Photoshop.Image.7">
                  <p:embed/>
                </p:oleObj>
              </mc:Choice>
              <mc:Fallback>
                <p:oleObj name="Image" r:id="rId5" imgW="3809520" imgH="477432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1873" y="3777761"/>
                        <a:ext cx="2242395" cy="2809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9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Storage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Buffered vs. </a:t>
            </a:r>
            <a:r>
              <a:rPr lang="en-US" dirty="0" err="1"/>
              <a:t>unbuffered</a:t>
            </a:r>
            <a:r>
              <a:rPr lang="en-US" dirty="0"/>
              <a:t> supports</a:t>
            </a:r>
          </a:p>
          <a:p>
            <a:r>
              <a:rPr lang="en-US" dirty="0" smtClean="0"/>
              <a:t>folders</a:t>
            </a:r>
          </a:p>
          <a:p>
            <a:r>
              <a:rPr lang="en-US" dirty="0" smtClean="0"/>
              <a:t>flat files</a:t>
            </a:r>
          </a:p>
          <a:p>
            <a:r>
              <a:rPr lang="en-US" dirty="0" smtClean="0"/>
              <a:t>rolls – tubes</a:t>
            </a:r>
          </a:p>
          <a:p>
            <a:r>
              <a:rPr lang="en-US" dirty="0" smtClean="0"/>
              <a:t>rolls - boxes</a:t>
            </a:r>
          </a:p>
          <a:p>
            <a:endParaRPr lang="en-US" dirty="0" smtClean="0"/>
          </a:p>
        </p:txBody>
      </p:sp>
      <p:pic>
        <p:nvPicPr>
          <p:cNvPr id="4" name="Picture 2" descr="MISSI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48" y="2454274"/>
            <a:ext cx="60007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Interior and exterior tubes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21464"/>
              </p:ext>
            </p:extLst>
          </p:nvPr>
        </p:nvGraphicFramePr>
        <p:xfrm>
          <a:off x="1816893" y="1968041"/>
          <a:ext cx="5510213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Image" r:id="rId3" imgW="5510880" imgH="3974400" progId="Photoshop.Image.7">
                  <p:embed/>
                </p:oleObj>
              </mc:Choice>
              <mc:Fallback>
                <p:oleObj name="Image" r:id="rId3" imgW="5510880" imgH="397440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6893" y="1968041"/>
                        <a:ext cx="5510213" cy="397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9397" y="6220494"/>
            <a:ext cx="838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source: </a:t>
            </a:r>
            <a:r>
              <a:rPr lang="en-US" sz="1200" dirty="0" err="1" smtClean="0"/>
              <a:t>Verheyen</a:t>
            </a:r>
            <a:r>
              <a:rPr lang="en-US" sz="1200" dirty="0" smtClean="0"/>
              <a:t>, Davis, &amp; Olson Storage of Architectural Materials at the Syracuse University Library</a:t>
            </a:r>
          </a:p>
          <a:p>
            <a:r>
              <a:rPr lang="en-US" sz="1200" dirty="0" smtClean="0"/>
              <a:t>http://cool.conservation-us.org/coolaic/sg/bpg/annual/v22/bp22-25.pdf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01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Telescoping </a:t>
            </a:r>
            <a:r>
              <a:rPr lang="en-US" dirty="0">
                <a:solidFill>
                  <a:srgbClr val="00B0F0"/>
                </a:solidFill>
              </a:rPr>
              <a:t>roll </a:t>
            </a:r>
            <a:r>
              <a:rPr lang="en-US" dirty="0" smtClean="0">
                <a:solidFill>
                  <a:srgbClr val="00B0F0"/>
                </a:solidFill>
              </a:rPr>
              <a:t>box with x-shaped </a:t>
            </a:r>
            <a:r>
              <a:rPr lang="en-US" dirty="0">
                <a:solidFill>
                  <a:srgbClr val="00B0F0"/>
                </a:solidFill>
              </a:rPr>
              <a:t>supports</a:t>
            </a:r>
          </a:p>
        </p:txBody>
      </p:sp>
      <p:pic>
        <p:nvPicPr>
          <p:cNvPr id="1026" name="Picture 2" descr="http://www.loc.gov/preservation/about/conserv/storage/images/detail-rol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06" y="2270862"/>
            <a:ext cx="44672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Digitization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122" name="Picture 2" descr="http://stage.archivejournal.net/wp-content/uploads/2012/02/uf_student-action-photo_barnett-3-1024x6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8" y="1521562"/>
            <a:ext cx="7906600" cy="52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Conservation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643299"/>
              </p:ext>
            </p:extLst>
          </p:nvPr>
        </p:nvGraphicFramePr>
        <p:xfrm>
          <a:off x="914767" y="1600994"/>
          <a:ext cx="3683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Image" r:id="rId3" imgW="3682440" imgH="2742840" progId="Photoshop.Image.7">
                  <p:embed/>
                </p:oleObj>
              </mc:Choice>
              <mc:Fallback>
                <p:oleObj name="Image" r:id="rId3" imgW="3682440" imgH="27428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767" y="1600994"/>
                        <a:ext cx="36830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080512"/>
              </p:ext>
            </p:extLst>
          </p:nvPr>
        </p:nvGraphicFramePr>
        <p:xfrm>
          <a:off x="4883884" y="1943894"/>
          <a:ext cx="39862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Image" r:id="rId5" imgW="3987000" imgH="2057040" progId="Photoshop.Image.7">
                  <p:embed/>
                </p:oleObj>
              </mc:Choice>
              <mc:Fallback>
                <p:oleObj name="Image" r:id="rId5" imgW="3987000" imgH="20570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3884" y="1943894"/>
                        <a:ext cx="3986213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480369"/>
              </p:ext>
            </p:extLst>
          </p:nvPr>
        </p:nvGraphicFramePr>
        <p:xfrm>
          <a:off x="2928084" y="4001294"/>
          <a:ext cx="39116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Image" r:id="rId7" imgW="3911040" imgH="2323800" progId="Photoshop.Image.7">
                  <p:embed/>
                </p:oleObj>
              </mc:Choice>
              <mc:Fallback>
                <p:oleObj name="Image" r:id="rId7" imgW="3911040" imgH="232380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8084" y="4001294"/>
                        <a:ext cx="3911600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8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Digital records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AutoCAD, rendering software</a:t>
            </a:r>
          </a:p>
          <a:p>
            <a:r>
              <a:rPr lang="en-US" dirty="0" smtClean="0"/>
              <a:t>physical media</a:t>
            </a:r>
          </a:p>
          <a:p>
            <a:r>
              <a:rPr lang="en-US" dirty="0" smtClean="0"/>
              <a:t>migration</a:t>
            </a:r>
          </a:p>
          <a:p>
            <a:r>
              <a:rPr lang="en-US" dirty="0" smtClean="0"/>
              <a:t>normalization</a:t>
            </a:r>
          </a:p>
          <a:p>
            <a:r>
              <a:rPr lang="en-US" dirty="0" smtClean="0"/>
              <a:t>emulation</a:t>
            </a:r>
          </a:p>
          <a:p>
            <a:r>
              <a:rPr lang="en-US" dirty="0" smtClean="0"/>
              <a:t>etc.</a:t>
            </a:r>
          </a:p>
          <a:p>
            <a:endParaRPr lang="en-US" dirty="0"/>
          </a:p>
        </p:txBody>
      </p:sp>
      <p:pic>
        <p:nvPicPr>
          <p:cNvPr id="16386" name="Picture 2" descr="http://autodesk.blogs.com/.a/6a00d8341bfd0c53ef019b00cc5f0a970c-p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07" y="3248167"/>
            <a:ext cx="4933167" cy="34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kilbot.net/upload/0/12/01239f39a7440a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65126"/>
            <a:ext cx="2533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Always Ask for Funds!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820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Architectural records are great but they…</a:t>
            </a:r>
          </a:p>
          <a:p>
            <a:r>
              <a:rPr lang="en-US" dirty="0" smtClean="0"/>
              <a:t>need lots of space</a:t>
            </a:r>
          </a:p>
          <a:p>
            <a:r>
              <a:rPr lang="en-US" dirty="0" smtClean="0"/>
              <a:t>often </a:t>
            </a:r>
            <a:r>
              <a:rPr lang="en-US" dirty="0"/>
              <a:t>require </a:t>
            </a:r>
            <a:r>
              <a:rPr lang="en-US" dirty="0" smtClean="0"/>
              <a:t>preservation/imaging</a:t>
            </a:r>
          </a:p>
          <a:p>
            <a:r>
              <a:rPr lang="en-US" dirty="0" smtClean="0"/>
              <a:t>often are complicated to process = more labor</a:t>
            </a:r>
          </a:p>
          <a:p>
            <a:r>
              <a:rPr lang="en-US" dirty="0" smtClean="0"/>
              <a:t>need more expensive storage supplies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4" name="Picture 4" descr="MISSI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238625"/>
            <a:ext cx="60007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9775"/>
            <a:ext cx="7886700" cy="3606184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rgbClr val="00B0F0"/>
                </a:solidFill>
              </a:rPr>
              <a:t>John Nemmers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00B0F0"/>
                </a:solidFill>
              </a:rPr>
              <a:t>Head of Collection Services; Associate Chair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00B0F0"/>
                </a:solidFill>
              </a:rPr>
              <a:t>Special &amp; Area Studies Collections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00B0F0"/>
                </a:solidFill>
              </a:rPr>
              <a:t>University of Florida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00B0F0"/>
                </a:solidFill>
              </a:rPr>
              <a:t>jnemmers@ufl.edu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00B0F0"/>
                </a:solidFill>
              </a:rPr>
              <a:t>352-273-2766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Be prepared. Know…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6196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to expect to find in a collection</a:t>
            </a:r>
          </a:p>
          <a:p>
            <a:r>
              <a:rPr lang="en-US" dirty="0" smtClean="0"/>
              <a:t>how </a:t>
            </a:r>
            <a:r>
              <a:rPr lang="en-US" dirty="0"/>
              <a:t>to identify the records</a:t>
            </a:r>
          </a:p>
          <a:p>
            <a:r>
              <a:rPr lang="en-US" dirty="0" smtClean="0"/>
              <a:t>what </a:t>
            </a:r>
            <a:r>
              <a:rPr lang="en-US" dirty="0"/>
              <a:t>is important to keep</a:t>
            </a:r>
          </a:p>
          <a:p>
            <a:r>
              <a:rPr lang="en-US" dirty="0"/>
              <a:t>how to describe the records</a:t>
            </a:r>
          </a:p>
          <a:p>
            <a:r>
              <a:rPr lang="en-US" dirty="0" smtClean="0"/>
              <a:t>how </a:t>
            </a:r>
            <a:r>
              <a:rPr lang="en-US" dirty="0"/>
              <a:t>to properly </a:t>
            </a:r>
            <a:r>
              <a:rPr lang="en-US" dirty="0" smtClean="0"/>
              <a:t>store/preserve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66548"/>
              </p:ext>
            </p:extLst>
          </p:nvPr>
        </p:nvGraphicFramePr>
        <p:xfrm>
          <a:off x="5431809" y="150125"/>
          <a:ext cx="3595484" cy="2984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Image" r:id="rId4" imgW="7999920" imgH="6640920" progId="Photoshop.Image.7">
                  <p:embed/>
                </p:oleObj>
              </mc:Choice>
              <mc:Fallback>
                <p:oleObj name="Image" r:id="rId4" imgW="7999920" imgH="664092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1809" y="150125"/>
                        <a:ext cx="3595484" cy="2984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335795"/>
              </p:ext>
            </p:extLst>
          </p:nvPr>
        </p:nvGraphicFramePr>
        <p:xfrm>
          <a:off x="5418160" y="3419193"/>
          <a:ext cx="3603127" cy="337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Image" r:id="rId6" imgW="5447520" imgH="5104440" progId="Photoshop.Image.7">
                  <p:embed/>
                </p:oleObj>
              </mc:Choice>
              <mc:Fallback>
                <p:oleObj name="Image" r:id="rId6" imgW="5447520" imgH="51044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8160" y="3419193"/>
                        <a:ext cx="3603127" cy="3375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4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Documenting the </a:t>
            </a:r>
            <a:r>
              <a:rPr lang="en-US" dirty="0" smtClean="0">
                <a:solidFill>
                  <a:srgbClr val="00B0F0"/>
                </a:solidFill>
              </a:rPr>
              <a:t>design process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07744" cy="4351338"/>
          </a:xfrm>
        </p:spPr>
        <p:txBody>
          <a:bodyPr/>
          <a:lstStyle/>
          <a:p>
            <a:r>
              <a:rPr lang="en-US" dirty="0"/>
              <a:t>preliminary (conceptual</a:t>
            </a:r>
            <a:r>
              <a:rPr lang="en-US" dirty="0" smtClean="0"/>
              <a:t>)</a:t>
            </a:r>
          </a:p>
          <a:p>
            <a:r>
              <a:rPr lang="en-US" dirty="0"/>
              <a:t>development (design</a:t>
            </a:r>
            <a:r>
              <a:rPr lang="en-US" dirty="0" smtClean="0"/>
              <a:t>)</a:t>
            </a:r>
          </a:p>
          <a:p>
            <a:r>
              <a:rPr lang="en-US" dirty="0"/>
              <a:t>p</a:t>
            </a:r>
            <a:r>
              <a:rPr lang="en-US" dirty="0" smtClean="0"/>
              <a:t>resentation</a:t>
            </a:r>
          </a:p>
          <a:p>
            <a:r>
              <a:rPr lang="en-US" dirty="0"/>
              <a:t>working </a:t>
            </a:r>
            <a:r>
              <a:rPr lang="en-US" dirty="0" smtClean="0"/>
              <a:t>(construction)</a:t>
            </a:r>
          </a:p>
          <a:p>
            <a:r>
              <a:rPr lang="en-US" dirty="0" smtClean="0"/>
              <a:t>as-built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36394" y="1825625"/>
            <a:ext cx="40077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&gt;"/>
            </a:pPr>
            <a:r>
              <a:rPr lang="en-US" dirty="0" smtClean="0">
                <a:solidFill>
                  <a:srgbClr val="00B0F0"/>
                </a:solidFill>
              </a:rPr>
              <a:t> sketches, prelims</a:t>
            </a:r>
          </a:p>
          <a:p>
            <a:pPr>
              <a:buFont typeface="Calibri" panose="020F0502020204030204" pitchFamily="34" charset="0"/>
              <a:buChar char="&gt;"/>
            </a:pPr>
            <a:r>
              <a:rPr lang="en-US" dirty="0" smtClean="0">
                <a:solidFill>
                  <a:srgbClr val="00B0F0"/>
                </a:solidFill>
              </a:rPr>
              <a:t> floor plans, elevations</a:t>
            </a:r>
          </a:p>
          <a:p>
            <a:pPr>
              <a:buFont typeface="Calibri" panose="020F0502020204030204" pitchFamily="34" charset="0"/>
              <a:buChar char="&gt;"/>
            </a:pPr>
            <a:r>
              <a:rPr lang="en-US" dirty="0" smtClean="0">
                <a:solidFill>
                  <a:srgbClr val="00B0F0"/>
                </a:solidFill>
              </a:rPr>
              <a:t> model, rendering</a:t>
            </a:r>
          </a:p>
          <a:p>
            <a:pPr>
              <a:buFont typeface="Calibri" panose="020F0502020204030204" pitchFamily="34" charset="0"/>
              <a:buChar char="&gt;"/>
            </a:pPr>
            <a:r>
              <a:rPr lang="en-US" dirty="0" smtClean="0">
                <a:solidFill>
                  <a:srgbClr val="00B0F0"/>
                </a:solidFill>
              </a:rPr>
              <a:t> structural, mechanical</a:t>
            </a:r>
          </a:p>
          <a:p>
            <a:pPr>
              <a:buFont typeface="Calibri" panose="020F0502020204030204" pitchFamily="34" charset="0"/>
              <a:buChar char="&gt;"/>
            </a:pPr>
            <a:r>
              <a:rPr lang="en-US" dirty="0" smtClean="0">
                <a:solidFill>
                  <a:srgbClr val="00B0F0"/>
                </a:solidFill>
              </a:rPr>
              <a:t> record drawings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5343613"/>
            <a:ext cx="8015220" cy="128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Project files (client correspondence, notes, etc.), photos (during/post construction), publications</a:t>
            </a:r>
          </a:p>
        </p:txBody>
      </p:sp>
    </p:spTree>
    <p:extLst>
      <p:ext uri="{BB962C8B-B14F-4D97-AF65-F5344CB8AC3E}">
        <p14:creationId xmlns:p14="http://schemas.microsoft.com/office/powerpoint/2010/main" val="5377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Problem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6441"/>
            <a:ext cx="7886700" cy="4261278"/>
          </a:xfrm>
        </p:spPr>
        <p:txBody>
          <a:bodyPr>
            <a:normAutofit/>
          </a:bodyPr>
          <a:lstStyle/>
          <a:p>
            <a:r>
              <a:rPr lang="en-US" dirty="0"/>
              <a:t>physical </a:t>
            </a:r>
            <a:r>
              <a:rPr lang="en-US" dirty="0" smtClean="0"/>
              <a:t>format/support/media</a:t>
            </a:r>
          </a:p>
          <a:p>
            <a:r>
              <a:rPr lang="en-US" dirty="0" smtClean="0"/>
              <a:t>condition/fragility</a:t>
            </a:r>
            <a:endParaRPr lang="en-US" dirty="0"/>
          </a:p>
          <a:p>
            <a:r>
              <a:rPr lang="en-US" dirty="0"/>
              <a:t>unwieldy </a:t>
            </a:r>
            <a:r>
              <a:rPr lang="en-US" dirty="0" smtClean="0"/>
              <a:t>sizes</a:t>
            </a:r>
          </a:p>
          <a:p>
            <a:r>
              <a:rPr lang="en-US" dirty="0" smtClean="0"/>
              <a:t>quantity </a:t>
            </a:r>
            <a:r>
              <a:rPr lang="en-US" dirty="0"/>
              <a:t>(particularly 20th century records</a:t>
            </a:r>
            <a:r>
              <a:rPr lang="en-US" dirty="0" smtClean="0"/>
              <a:t>)</a:t>
            </a:r>
          </a:p>
          <a:p>
            <a:pPr marL="285750" indent="-285750"/>
            <a:r>
              <a:rPr lang="en-US" dirty="0"/>
              <a:t>born digital</a:t>
            </a:r>
          </a:p>
          <a:p>
            <a:pPr marL="285750" indent="-285750"/>
            <a:r>
              <a:rPr lang="en-US" dirty="0"/>
              <a:t>often require item-level attention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Questions to ask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55541" cy="4351338"/>
          </a:xfrm>
        </p:spPr>
        <p:txBody>
          <a:bodyPr/>
          <a:lstStyle/>
          <a:p>
            <a:r>
              <a:rPr lang="en-US" dirty="0"/>
              <a:t>What part of the design process is documented by </a:t>
            </a:r>
            <a:r>
              <a:rPr lang="en-US" dirty="0" smtClean="0"/>
              <a:t>a drawing</a:t>
            </a:r>
            <a:r>
              <a:rPr lang="en-US" dirty="0"/>
              <a:t>?</a:t>
            </a:r>
          </a:p>
          <a:p>
            <a:r>
              <a:rPr lang="en-US" dirty="0"/>
              <a:t>What is the physical </a:t>
            </a:r>
            <a:r>
              <a:rPr lang="en-US" dirty="0" smtClean="0"/>
              <a:t>format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of </a:t>
            </a:r>
            <a:r>
              <a:rPr lang="en-US" dirty="0"/>
              <a:t>the drawing?</a:t>
            </a:r>
          </a:p>
          <a:p>
            <a:r>
              <a:rPr lang="en-US" dirty="0"/>
              <a:t>Is it an original </a:t>
            </a: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	reproduction?</a:t>
            </a:r>
          </a:p>
          <a:p>
            <a:r>
              <a:rPr lang="en-US" dirty="0" smtClean="0"/>
              <a:t>Do I need to keep it?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3500"/>
              </p:ext>
            </p:extLst>
          </p:nvPr>
        </p:nvGraphicFramePr>
        <p:xfrm>
          <a:off x="5377218" y="2437106"/>
          <a:ext cx="3766781" cy="4420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Image" r:id="rId4" imgW="6361560" imgH="7466400" progId="Photoshop.Image.7">
                  <p:embed/>
                </p:oleObj>
              </mc:Choice>
              <mc:Fallback>
                <p:oleObj name="Image" r:id="rId4" imgW="6361560" imgH="746640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7218" y="2437106"/>
                        <a:ext cx="3766781" cy="4420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9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Materials you don’t want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641181"/>
              </p:ext>
            </p:extLst>
          </p:nvPr>
        </p:nvGraphicFramePr>
        <p:xfrm>
          <a:off x="0" y="3357115"/>
          <a:ext cx="9144000" cy="3500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Image" r:id="rId4" imgW="6336360" imgH="2425320" progId="Photoshop.Image.7">
                  <p:embed/>
                </p:oleObj>
              </mc:Choice>
              <mc:Fallback>
                <p:oleObj name="Image" r:id="rId4" imgW="6336360" imgH="242532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3357115"/>
                        <a:ext cx="9144000" cy="3500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 (only keep all-stars)</a:t>
            </a:r>
          </a:p>
          <a:p>
            <a:r>
              <a:rPr lang="en-US" dirty="0" smtClean="0"/>
              <a:t>Duplicate drawings, photos</a:t>
            </a:r>
          </a:p>
          <a:p>
            <a:r>
              <a:rPr lang="en-US" dirty="0" smtClean="0"/>
              <a:t>Supplies</a:t>
            </a:r>
          </a:p>
          <a:p>
            <a:r>
              <a:rPr lang="en-US" dirty="0" smtClean="0"/>
              <a:t>Samples</a:t>
            </a:r>
          </a:p>
          <a:p>
            <a:r>
              <a:rPr lang="en-US" dirty="0" smtClean="0"/>
              <a:t>Vendor catalogs</a:t>
            </a:r>
          </a:p>
        </p:txBody>
      </p:sp>
    </p:spTree>
    <p:extLst>
      <p:ext uri="{BB962C8B-B14F-4D97-AF65-F5344CB8AC3E}">
        <p14:creationId xmlns:p14="http://schemas.microsoft.com/office/powerpoint/2010/main" val="25216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Preservation considerations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Brittle, fragile (e.g., </a:t>
            </a:r>
            <a:r>
              <a:rPr lang="en-US" dirty="0" err="1" smtClean="0"/>
              <a:t>diazo</a:t>
            </a:r>
            <a:r>
              <a:rPr lang="en-US" dirty="0" smtClean="0"/>
              <a:t> prints) </a:t>
            </a:r>
          </a:p>
          <a:p>
            <a:r>
              <a:rPr lang="en-US" dirty="0" smtClean="0"/>
              <a:t>More light sensitive</a:t>
            </a:r>
          </a:p>
          <a:p>
            <a:r>
              <a:rPr lang="en-US" dirty="0" smtClean="0"/>
              <a:t>Physical size – proper storage/space</a:t>
            </a:r>
          </a:p>
          <a:p>
            <a:r>
              <a:rPr lang="en-US" dirty="0" smtClean="0"/>
              <a:t>Variety of materials – wood, plastic, metal, etc.</a:t>
            </a:r>
          </a:p>
          <a:p>
            <a:r>
              <a:rPr lang="en-US" dirty="0" smtClean="0"/>
              <a:t>Avoid </a:t>
            </a:r>
            <a:r>
              <a:rPr lang="en-US" dirty="0"/>
              <a:t>chemical </a:t>
            </a:r>
            <a:r>
              <a:rPr lang="en-US" dirty="0" smtClean="0"/>
              <a:t>reactions (e.g., don’t store </a:t>
            </a:r>
            <a:r>
              <a:rPr lang="en-US" dirty="0" err="1" smtClean="0"/>
              <a:t>diazos</a:t>
            </a:r>
            <a:r>
              <a:rPr lang="en-US" dirty="0" smtClean="0"/>
              <a:t> with linens)</a:t>
            </a:r>
          </a:p>
        </p:txBody>
      </p:sp>
    </p:spTree>
    <p:extLst>
      <p:ext uri="{BB962C8B-B14F-4D97-AF65-F5344CB8AC3E}">
        <p14:creationId xmlns:p14="http://schemas.microsoft.com/office/powerpoint/2010/main" val="12650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ISSING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0" y="134891"/>
            <a:ext cx="4162213" cy="55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ISSIN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40" y="2291507"/>
            <a:ext cx="60007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2288</TotalTime>
  <Words>511</Words>
  <Application>Microsoft Office PowerPoint</Application>
  <PresentationFormat>On-screen Show (4:3)</PresentationFormat>
  <Paragraphs>121</Paragraphs>
  <Slides>20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Image</vt:lpstr>
      <vt:lpstr>Processing Architectural Collections</vt:lpstr>
      <vt:lpstr>Always Ask for Funds!</vt:lpstr>
      <vt:lpstr>Be prepared. Know…</vt:lpstr>
      <vt:lpstr>Documenting the design process</vt:lpstr>
      <vt:lpstr>Problem characteristics</vt:lpstr>
      <vt:lpstr>Questions to ask</vt:lpstr>
      <vt:lpstr>Materials you don’t want</vt:lpstr>
      <vt:lpstr>Preservation considerations</vt:lpstr>
      <vt:lpstr>PowerPoint Presentation</vt:lpstr>
      <vt:lpstr>Typical series</vt:lpstr>
      <vt:lpstr>Description</vt:lpstr>
      <vt:lpstr>Project records</vt:lpstr>
      <vt:lpstr>Keep these close</vt:lpstr>
      <vt:lpstr>Storage</vt:lpstr>
      <vt:lpstr>Interior and exterior tubes</vt:lpstr>
      <vt:lpstr>Telescoping roll box with x-shaped supports</vt:lpstr>
      <vt:lpstr>Digitization</vt:lpstr>
      <vt:lpstr>Conservation</vt:lpstr>
      <vt:lpstr>Digital records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enoch2013</dc:creator>
  <cp:lastModifiedBy>Richter</cp:lastModifiedBy>
  <cp:revision>36</cp:revision>
  <dcterms:created xsi:type="dcterms:W3CDTF">2015-04-14T09:45:57Z</dcterms:created>
  <dcterms:modified xsi:type="dcterms:W3CDTF">2015-05-12T14:39:29Z</dcterms:modified>
</cp:coreProperties>
</file>