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60" r:id="rId5"/>
    <p:sldId id="261" r:id="rId6"/>
    <p:sldId id="263" r:id="rId7"/>
    <p:sldId id="266" r:id="rId8"/>
    <p:sldId id="264" r:id="rId9"/>
    <p:sldId id="265" r:id="rId10"/>
    <p:sldId id="262" r:id="rId11"/>
  </p:sldIdLst>
  <p:sldSz cx="12192000" cy="6858000"/>
  <p:notesSz cx="9313863"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Ann" initials="L" lastIdx="1" clrIdx="0">
    <p:extLst>
      <p:ext uri="{19B8F6BF-5375-455C-9EA6-DF929625EA0E}">
        <p15:presenceInfo xmlns:p15="http://schemas.microsoft.com/office/powerpoint/2012/main" userId="Lu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p:normalViewPr>
  <p:slideViewPr>
    <p:cSldViewPr snapToGrid="0">
      <p:cViewPr varScale="1">
        <p:scale>
          <a:sx n="53" d="100"/>
          <a:sy n="53" d="100"/>
        </p:scale>
        <p:origin x="78" y="31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189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5701" y="1"/>
            <a:ext cx="4036007" cy="344091"/>
          </a:xfrm>
          <a:prstGeom prst="rect">
            <a:avLst/>
          </a:prstGeom>
        </p:spPr>
        <p:txBody>
          <a:bodyPr vert="horz" lIns="91440" tIns="45720" rIns="91440" bIns="45720" rtlCol="0"/>
          <a:lstStyle>
            <a:lvl1pPr algn="r">
              <a:defRPr sz="1200"/>
            </a:lvl1pPr>
          </a:lstStyle>
          <a:p>
            <a:fld id="{E182F75F-E6D6-4B0C-B804-4447F2B13CDB}" type="datetimeFigureOut">
              <a:rPr lang="en-US" smtClean="0"/>
              <a:t>5/10/2017</a:t>
            </a:fld>
            <a:endParaRPr lang="en-US"/>
          </a:p>
        </p:txBody>
      </p:sp>
      <p:sp>
        <p:nvSpPr>
          <p:cNvPr id="4" name="Slide Image Placeholder 3"/>
          <p:cNvSpPr>
            <a:spLocks noGrp="1" noRot="1" noChangeAspect="1"/>
          </p:cNvSpPr>
          <p:nvPr>
            <p:ph type="sldImg" idx="2"/>
          </p:nvPr>
        </p:nvSpPr>
        <p:spPr>
          <a:xfrm>
            <a:off x="2598738" y="857250"/>
            <a:ext cx="4116387"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387" y="3300412"/>
            <a:ext cx="745109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4036007"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5701" y="6513910"/>
            <a:ext cx="4036007" cy="344090"/>
          </a:xfrm>
          <a:prstGeom prst="rect">
            <a:avLst/>
          </a:prstGeom>
        </p:spPr>
        <p:txBody>
          <a:bodyPr vert="horz" lIns="91440" tIns="45720" rIns="91440" bIns="45720" rtlCol="0" anchor="b"/>
          <a:lstStyle>
            <a:lvl1pPr algn="r">
              <a:defRPr sz="1200"/>
            </a:lvl1pPr>
          </a:lstStyle>
          <a:p>
            <a:fld id="{C820A77C-88F8-4B16-B5F1-9C317C3CAA87}" type="slidenum">
              <a:rPr lang="en-US" smtClean="0"/>
              <a:t>‹#›</a:t>
            </a:fld>
            <a:endParaRPr lang="en-US"/>
          </a:p>
        </p:txBody>
      </p:sp>
    </p:spTree>
    <p:extLst>
      <p:ext uri="{BB962C8B-B14F-4D97-AF65-F5344CB8AC3E}">
        <p14:creationId xmlns:p14="http://schemas.microsoft.com/office/powerpoint/2010/main" val="2626794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and</a:t>
            </a:r>
            <a:r>
              <a:rPr lang="en-US" baseline="0" dirty="0" smtClean="0"/>
              <a:t> my context</a:t>
            </a:r>
          </a:p>
          <a:p>
            <a:endParaRPr lang="en-US" baseline="0" dirty="0" smtClean="0"/>
          </a:p>
          <a:p>
            <a:r>
              <a:rPr lang="en-US" baseline="0" dirty="0" smtClean="0"/>
              <a:t>If you are an archivist or special collections librarian in Florida you have handled or had stewardship over a CITRUS crate label collection – Right?!</a:t>
            </a:r>
            <a:endParaRPr lang="en-US" dirty="0"/>
          </a:p>
        </p:txBody>
      </p:sp>
      <p:sp>
        <p:nvSpPr>
          <p:cNvPr id="4" name="Slide Number Placeholder 3"/>
          <p:cNvSpPr>
            <a:spLocks noGrp="1"/>
          </p:cNvSpPr>
          <p:nvPr>
            <p:ph type="sldNum" sz="quarter" idx="10"/>
          </p:nvPr>
        </p:nvSpPr>
        <p:spPr/>
        <p:txBody>
          <a:bodyPr/>
          <a:lstStyle/>
          <a:p>
            <a:fld id="{C820A77C-88F8-4B16-B5F1-9C317C3CAA87}" type="slidenum">
              <a:rPr lang="en-US" smtClean="0"/>
              <a:t>1</a:t>
            </a:fld>
            <a:endParaRPr lang="en-US"/>
          </a:p>
        </p:txBody>
      </p:sp>
    </p:spTree>
    <p:extLst>
      <p:ext uri="{BB962C8B-B14F-4D97-AF65-F5344CB8AC3E}">
        <p14:creationId xmlns:p14="http://schemas.microsoft.com/office/powerpoint/2010/main" val="208629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date we have fifteen locations with 29 different</a:t>
            </a:r>
            <a:r>
              <a:rPr lang="en-US" baseline="0" dirty="0" smtClean="0"/>
              <a:t> labels – only three areas of the county are needed to complete phase one – and these are identified with hopes of finishing before end of summer.  In the meanwhile this single sheet of paper serves as a start to the project.</a:t>
            </a:r>
          </a:p>
          <a:p>
            <a:endParaRPr lang="en-US" baseline="0" dirty="0" smtClean="0"/>
          </a:p>
          <a:p>
            <a:r>
              <a:rPr lang="en-US" baseline="0" dirty="0" smtClean="0"/>
              <a:t>Media coverages and patron responses have been wonderful with inquires from various parts of the state wanting to join the tour – its our hope that each county would do something like this and ultimately form a state trail!</a:t>
            </a:r>
          </a:p>
          <a:p>
            <a:endParaRPr lang="en-US" baseline="0" dirty="0" smtClean="0"/>
          </a:p>
          <a:p>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C820A77C-88F8-4B16-B5F1-9C317C3CAA87}" type="slidenum">
              <a:rPr lang="en-US" smtClean="0"/>
              <a:t>10</a:t>
            </a:fld>
            <a:endParaRPr lang="en-US"/>
          </a:p>
        </p:txBody>
      </p:sp>
    </p:spTree>
    <p:extLst>
      <p:ext uri="{BB962C8B-B14F-4D97-AF65-F5344CB8AC3E}">
        <p14:creationId xmlns:p14="http://schemas.microsoft.com/office/powerpoint/2010/main" val="1177665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beautiful labels</a:t>
            </a:r>
            <a:r>
              <a:rPr lang="en-US" baseline="0" dirty="0" smtClean="0"/>
              <a:t> – utilitarian during the peak or their use – and now sought after as collectible pieces of art.  They represent the golden age of fresh fruit shipping in Florida.  </a:t>
            </a:r>
          </a:p>
          <a:p>
            <a:endParaRPr lang="en-US" baseline="0" dirty="0" smtClean="0"/>
          </a:p>
          <a:p>
            <a:r>
              <a:rPr lang="en-US" baseline="0" dirty="0" smtClean="0"/>
              <a:t>National printers with staff artists worked with local packinghouses to design custom labels to represent their brands – early branding but also served as advertisement for not only the citrus – but also the state of Florida</a:t>
            </a:r>
          </a:p>
          <a:p>
            <a:r>
              <a:rPr lang="en-US" baseline="0" dirty="0" smtClean="0"/>
              <a:t>The buyer in the northern market would be drawn to the colorful labels during the dreary winter months and see the beautiful warm environment – rich with wildlife, flowers, trees and scantily clad women!</a:t>
            </a:r>
            <a:endParaRPr lang="en-US" dirty="0"/>
          </a:p>
        </p:txBody>
      </p:sp>
      <p:sp>
        <p:nvSpPr>
          <p:cNvPr id="4" name="Slide Number Placeholder 3"/>
          <p:cNvSpPr>
            <a:spLocks noGrp="1"/>
          </p:cNvSpPr>
          <p:nvPr>
            <p:ph type="sldNum" sz="quarter" idx="10"/>
          </p:nvPr>
        </p:nvSpPr>
        <p:spPr/>
        <p:txBody>
          <a:bodyPr/>
          <a:lstStyle/>
          <a:p>
            <a:fld id="{C820A77C-88F8-4B16-B5F1-9C317C3CAA87}" type="slidenum">
              <a:rPr lang="en-US" smtClean="0"/>
              <a:t>2</a:t>
            </a:fld>
            <a:endParaRPr lang="en-US"/>
          </a:p>
        </p:txBody>
      </p:sp>
    </p:spTree>
    <p:extLst>
      <p:ext uri="{BB962C8B-B14F-4D97-AF65-F5344CB8AC3E}">
        <p14:creationId xmlns:p14="http://schemas.microsoft.com/office/powerpoint/2010/main" val="84796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story the label tells is of the quality of the fruit held within</a:t>
            </a:r>
            <a:r>
              <a:rPr lang="en-US" baseline="0" dirty="0" smtClean="0"/>
              <a:t> that was registered with the Florida Citrus Commission when they began in 1935.</a:t>
            </a:r>
          </a:p>
          <a:p>
            <a:r>
              <a:rPr lang="en-US" baseline="0" dirty="0" smtClean="0"/>
              <a:t>Blue labels denoted grade 1 fruit – high quality </a:t>
            </a:r>
          </a:p>
          <a:p>
            <a:r>
              <a:rPr lang="en-US" baseline="0" dirty="0" smtClean="0"/>
              <a:t>Red labels meant a combination of fruit – partially lower grade mixed with second round higher grades</a:t>
            </a:r>
          </a:p>
          <a:p>
            <a:r>
              <a:rPr lang="en-US" baseline="0" dirty="0" smtClean="0"/>
              <a:t>Yellow – juicy fruit inside – but the peel might be blemished</a:t>
            </a:r>
          </a:p>
          <a:p>
            <a:r>
              <a:rPr lang="en-US" baseline="0" dirty="0" smtClean="0"/>
              <a:t>Black was used for the exchanges – cooperatives that shipped the fruit under a singular label</a:t>
            </a:r>
          </a:p>
          <a:p>
            <a:r>
              <a:rPr lang="en-US" baseline="0" dirty="0" smtClean="0"/>
              <a:t>A few other colors – like green or brown were reserved for specialty fruits</a:t>
            </a:r>
          </a:p>
        </p:txBody>
      </p:sp>
      <p:sp>
        <p:nvSpPr>
          <p:cNvPr id="4" name="Slide Number Placeholder 3"/>
          <p:cNvSpPr>
            <a:spLocks noGrp="1"/>
          </p:cNvSpPr>
          <p:nvPr>
            <p:ph type="sldNum" sz="quarter" idx="10"/>
          </p:nvPr>
        </p:nvSpPr>
        <p:spPr/>
        <p:txBody>
          <a:bodyPr/>
          <a:lstStyle/>
          <a:p>
            <a:fld id="{C820A77C-88F8-4B16-B5F1-9C317C3CAA87}" type="slidenum">
              <a:rPr lang="en-US" smtClean="0"/>
              <a:t>3</a:t>
            </a:fld>
            <a:endParaRPr lang="en-US"/>
          </a:p>
        </p:txBody>
      </p:sp>
    </p:spTree>
    <p:extLst>
      <p:ext uri="{BB962C8B-B14F-4D97-AF65-F5344CB8AC3E}">
        <p14:creationId xmlns:p14="http://schemas.microsoft.com/office/powerpoint/2010/main" val="149789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9 inch</a:t>
            </a:r>
            <a:r>
              <a:rPr lang="en-US" baseline="0" dirty="0" smtClean="0"/>
              <a:t> by 9 inch </a:t>
            </a:r>
            <a:r>
              <a:rPr lang="en-US" dirty="0" smtClean="0"/>
              <a:t>paper labels were adhered to the end of a wooden crate – imagine a wall of these in a warehouse – they buyer would know the brand they wanted just by seeing the label.</a:t>
            </a:r>
          </a:p>
          <a:p>
            <a:endParaRPr lang="en-US" dirty="0" smtClean="0"/>
          </a:p>
          <a:p>
            <a:r>
              <a:rPr lang="en-US" dirty="0" smtClean="0"/>
              <a:t>Some labels are smaller 9 x 3/5 inches – placed on the diagonal of the crate end – or used on smaller shipping crates</a:t>
            </a:r>
          </a:p>
          <a:p>
            <a:endParaRPr lang="en-US" dirty="0" smtClean="0"/>
          </a:p>
          <a:p>
            <a:r>
              <a:rPr lang="en-US" dirty="0" smtClean="0"/>
              <a:t>Never the less – they were throw away items –ephemera – especially after WWII</a:t>
            </a:r>
            <a:r>
              <a:rPr lang="en-US" baseline="0" dirty="0" smtClean="0"/>
              <a:t> </a:t>
            </a:r>
            <a:r>
              <a:rPr lang="en-US" baseline="0" dirty="0" err="1" smtClean="0"/>
              <a:t>whne</a:t>
            </a:r>
            <a:r>
              <a:rPr lang="en-US" baseline="0" dirty="0" smtClean="0"/>
              <a:t> wood and metal were harder to get – the industry changed to the corrugated box – which was not only lighter, but sturdy and branding could be printed directly on the medium</a:t>
            </a:r>
            <a:endParaRPr lang="en-US" dirty="0"/>
          </a:p>
        </p:txBody>
      </p:sp>
      <p:sp>
        <p:nvSpPr>
          <p:cNvPr id="4" name="Slide Number Placeholder 3"/>
          <p:cNvSpPr>
            <a:spLocks noGrp="1"/>
          </p:cNvSpPr>
          <p:nvPr>
            <p:ph type="sldNum" sz="quarter" idx="10"/>
          </p:nvPr>
        </p:nvSpPr>
        <p:spPr/>
        <p:txBody>
          <a:bodyPr/>
          <a:lstStyle/>
          <a:p>
            <a:fld id="{C820A77C-88F8-4B16-B5F1-9C317C3CAA87}" type="slidenum">
              <a:rPr lang="en-US" smtClean="0"/>
              <a:t>4</a:t>
            </a:fld>
            <a:endParaRPr lang="en-US"/>
          </a:p>
        </p:txBody>
      </p:sp>
    </p:spTree>
    <p:extLst>
      <p:ext uri="{BB962C8B-B14F-4D97-AF65-F5344CB8AC3E}">
        <p14:creationId xmlns:p14="http://schemas.microsoft.com/office/powerpoint/2010/main" val="226981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ways to promote collections – the public loves seeing crate labels</a:t>
            </a:r>
          </a:p>
          <a:p>
            <a:r>
              <a:rPr lang="en-US" dirty="0" smtClean="0"/>
              <a:t>In Polk County – a group called the History and Heritage Forum – founded grassroots efforts to identify and enumerate local heritage</a:t>
            </a:r>
            <a:r>
              <a:rPr lang="en-US" baseline="0" dirty="0" smtClean="0"/>
              <a:t> sites, museums, walking tours, historic markers, </a:t>
            </a:r>
            <a:r>
              <a:rPr lang="en-US" baseline="0" dirty="0" err="1" smtClean="0"/>
              <a:t>etc</a:t>
            </a:r>
            <a:r>
              <a:rPr lang="en-US" baseline="0" dirty="0" smtClean="0"/>
              <a:t> in ALL the municipalities of the county – very large geographic area </a:t>
            </a:r>
          </a:p>
          <a:p>
            <a:r>
              <a:rPr lang="en-US" baseline="0" dirty="0" smtClean="0"/>
              <a:t>The data collected produced a brochure and website with the Visit Central Florida group who had obtained a grant to promote local history – this 28 page brochure – now going on a second round of printing has been successful in marketing lesser traveled areas and creating PRIDE of PLACE for locals</a:t>
            </a:r>
            <a:endParaRPr lang="en-US" dirty="0"/>
          </a:p>
        </p:txBody>
      </p:sp>
      <p:sp>
        <p:nvSpPr>
          <p:cNvPr id="4" name="Slide Number Placeholder 3"/>
          <p:cNvSpPr>
            <a:spLocks noGrp="1"/>
          </p:cNvSpPr>
          <p:nvPr>
            <p:ph type="sldNum" sz="quarter" idx="10"/>
          </p:nvPr>
        </p:nvSpPr>
        <p:spPr/>
        <p:txBody>
          <a:bodyPr/>
          <a:lstStyle/>
          <a:p>
            <a:fld id="{C820A77C-88F8-4B16-B5F1-9C317C3CAA87}" type="slidenum">
              <a:rPr lang="en-US" smtClean="0"/>
              <a:t>5</a:t>
            </a:fld>
            <a:endParaRPr lang="en-US"/>
          </a:p>
        </p:txBody>
      </p:sp>
    </p:spTree>
    <p:extLst>
      <p:ext uri="{BB962C8B-B14F-4D97-AF65-F5344CB8AC3E}">
        <p14:creationId xmlns:p14="http://schemas.microsoft.com/office/powerpoint/2010/main" val="298088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process has been going on for about five years – but a couple of years ago a member of the Forum </a:t>
            </a:r>
            <a:r>
              <a:rPr lang="en-US" baseline="0" dirty="0" smtClean="0"/>
              <a:t> mentioned her travels to North Carolina where she enjoyed following the local quilt heritage trail which was marked with enlarged quilt blocks which adorned sides of barns and other public buildings.  She thought it would be a nice addition to do something like that here in Florida.</a:t>
            </a:r>
          </a:p>
          <a:p>
            <a:endParaRPr lang="en-US" baseline="0" dirty="0" smtClean="0"/>
          </a:p>
        </p:txBody>
      </p:sp>
      <p:sp>
        <p:nvSpPr>
          <p:cNvPr id="4" name="Slide Number Placeholder 3"/>
          <p:cNvSpPr>
            <a:spLocks noGrp="1"/>
          </p:cNvSpPr>
          <p:nvPr>
            <p:ph type="sldNum" sz="quarter" idx="10"/>
          </p:nvPr>
        </p:nvSpPr>
        <p:spPr/>
        <p:txBody>
          <a:bodyPr/>
          <a:lstStyle/>
          <a:p>
            <a:fld id="{C820A77C-88F8-4B16-B5F1-9C317C3CAA87}" type="slidenum">
              <a:rPr lang="en-US" smtClean="0"/>
              <a:t>6</a:t>
            </a:fld>
            <a:endParaRPr lang="en-US"/>
          </a:p>
        </p:txBody>
      </p:sp>
    </p:spTree>
    <p:extLst>
      <p:ext uri="{BB962C8B-B14F-4D97-AF65-F5344CB8AC3E}">
        <p14:creationId xmlns:p14="http://schemas.microsoft.com/office/powerpoint/2010/main" val="269758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Forum along with the Polk County History Center, Visit Central Florida decided to partner with the Florida Citrus Hall of Fame to create a Citrus Label tour to reflect our rich citrus heritage – much like a specialty trail focused on WWII or African American heritage.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tour would be come a driving tour in which every community could have an iconic label representing their contribution to the citrus industry.  A committee was formed to navigate the process – which included creating unifying logo – required of all participants as well as establishing a relationship with a graphics company that would reproduce all of the labels keeping a high level of presentation blended with historical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of the fabrication expenses would be borne by applicants so a variety of pricing choices were offered – between $2500 and $250 for banners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Criteria for applicants also required:  use of only POLK COUNTY labels (singular exception), the location must have some relevance to the citrus industry, copyright authority would be obtained to use labels in current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assistance from Gerri </a:t>
            </a:r>
            <a:r>
              <a:rPr lang="en-US" baseline="0" dirty="0" err="1" smtClean="0"/>
              <a:t>Schaad</a:t>
            </a:r>
            <a:r>
              <a:rPr lang="en-US" baseline="0" dirty="0" smtClean="0"/>
              <a:t> at FLORIDA Southern College and James </a:t>
            </a:r>
            <a:r>
              <a:rPr lang="en-US" baseline="0" dirty="0" err="1" smtClean="0"/>
              <a:t>Cusick</a:t>
            </a:r>
            <a:r>
              <a:rPr lang="en-US" baseline="0" dirty="0" smtClean="0"/>
              <a:t> at UF – both of who have large – already digitized citrus label collections – we have been able to procure any label for enlargement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820A77C-88F8-4B16-B5F1-9C317C3CAA87}" type="slidenum">
              <a:rPr lang="en-US" smtClean="0"/>
              <a:t>7</a:t>
            </a:fld>
            <a:endParaRPr lang="en-US"/>
          </a:p>
        </p:txBody>
      </p:sp>
    </p:spTree>
    <p:extLst>
      <p:ext uri="{BB962C8B-B14F-4D97-AF65-F5344CB8AC3E}">
        <p14:creationId xmlns:p14="http://schemas.microsoft.com/office/powerpoint/2010/main" val="3083469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outdoor art display was dedicated in March 2016 at the Polk County History Center to coincide with the annual induction luncheon of the Florida Citrus Hall of Fame – no interpretation is offered on these displays – the ultimate goal is to produce a driving map with the verbiage included – see next slide</a:t>
            </a:r>
            <a:endParaRPr lang="en-US" dirty="0"/>
          </a:p>
        </p:txBody>
      </p:sp>
      <p:sp>
        <p:nvSpPr>
          <p:cNvPr id="4" name="Slide Number Placeholder 3"/>
          <p:cNvSpPr>
            <a:spLocks noGrp="1"/>
          </p:cNvSpPr>
          <p:nvPr>
            <p:ph type="sldNum" sz="quarter" idx="10"/>
          </p:nvPr>
        </p:nvSpPr>
        <p:spPr/>
        <p:txBody>
          <a:bodyPr/>
          <a:lstStyle/>
          <a:p>
            <a:fld id="{C820A77C-88F8-4B16-B5F1-9C317C3CAA87}" type="slidenum">
              <a:rPr lang="en-US" smtClean="0"/>
              <a:t>8</a:t>
            </a:fld>
            <a:endParaRPr lang="en-US"/>
          </a:p>
        </p:txBody>
      </p:sp>
    </p:spTree>
    <p:extLst>
      <p:ext uri="{BB962C8B-B14F-4D97-AF65-F5344CB8AC3E}">
        <p14:creationId xmlns:p14="http://schemas.microsoft.com/office/powerpoint/2010/main" val="1042941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blurbs will connect the label with the local citrus interests</a:t>
            </a:r>
            <a:endParaRPr lang="en-US" dirty="0"/>
          </a:p>
        </p:txBody>
      </p:sp>
      <p:sp>
        <p:nvSpPr>
          <p:cNvPr id="4" name="Slide Number Placeholder 3"/>
          <p:cNvSpPr>
            <a:spLocks noGrp="1"/>
          </p:cNvSpPr>
          <p:nvPr>
            <p:ph type="sldNum" sz="quarter" idx="10"/>
          </p:nvPr>
        </p:nvSpPr>
        <p:spPr/>
        <p:txBody>
          <a:bodyPr/>
          <a:lstStyle/>
          <a:p>
            <a:fld id="{C820A77C-88F8-4B16-B5F1-9C317C3CAA87}" type="slidenum">
              <a:rPr lang="en-US" smtClean="0"/>
              <a:t>9</a:t>
            </a:fld>
            <a:endParaRPr lang="en-US"/>
          </a:p>
        </p:txBody>
      </p:sp>
    </p:spTree>
    <p:extLst>
      <p:ext uri="{BB962C8B-B14F-4D97-AF65-F5344CB8AC3E}">
        <p14:creationId xmlns:p14="http://schemas.microsoft.com/office/powerpoint/2010/main" val="146075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194858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3904662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46041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2238551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0839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1074825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84541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362708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369404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B087A1-25B2-4171-9AB7-14B2292E8F3F}" type="datetimeFigureOut">
              <a:rPr lang="en-US" smtClean="0"/>
              <a:t>5/10/2017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83547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B087A1-25B2-4171-9AB7-14B2292E8F3F}"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70170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B087A1-25B2-4171-9AB7-14B2292E8F3F}" type="datetimeFigureOut">
              <a:rPr lang="en-US" smtClean="0"/>
              <a:t>5/10/2017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198622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B087A1-25B2-4171-9AB7-14B2292E8F3F}" type="datetimeFigureOut">
              <a:rPr lang="en-US" smtClean="0"/>
              <a:t>5/10/2017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419573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087A1-25B2-4171-9AB7-14B2292E8F3F}" type="datetimeFigureOut">
              <a:rPr lang="en-US" smtClean="0"/>
              <a:t>5/10/2017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188512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B087A1-25B2-4171-9AB7-14B2292E8F3F}"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1357984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B087A1-25B2-4171-9AB7-14B2292E8F3F}" type="datetimeFigureOut">
              <a:rPr lang="en-US" smtClean="0"/>
              <a:t>5/10/2017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E1E6-21F1-469D-BF9A-BA92B8DF1C0F}" type="slidenum">
              <a:rPr lang="en-US" smtClean="0"/>
              <a:t>‹#›</a:t>
            </a:fld>
            <a:endParaRPr lang="en-US"/>
          </a:p>
        </p:txBody>
      </p:sp>
    </p:spTree>
    <p:extLst>
      <p:ext uri="{BB962C8B-B14F-4D97-AF65-F5344CB8AC3E}">
        <p14:creationId xmlns:p14="http://schemas.microsoft.com/office/powerpoint/2010/main" val="230559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B087A1-25B2-4171-9AB7-14B2292E8F3F}" type="datetimeFigureOut">
              <a:rPr lang="en-US" smtClean="0"/>
              <a:t>5/10/2017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E3E1E6-21F1-469D-BF9A-BA92B8DF1C0F}" type="slidenum">
              <a:rPr lang="en-US" smtClean="0"/>
              <a:t>‹#›</a:t>
            </a:fld>
            <a:endParaRPr lang="en-US"/>
          </a:p>
        </p:txBody>
      </p:sp>
    </p:spTree>
    <p:extLst>
      <p:ext uri="{BB962C8B-B14F-4D97-AF65-F5344CB8AC3E}">
        <p14:creationId xmlns:p14="http://schemas.microsoft.com/office/powerpoint/2010/main" val="2003692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tiff"/><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2690" y="461521"/>
            <a:ext cx="8596668" cy="2505614"/>
          </a:xfrm>
        </p:spPr>
        <p:txBody>
          <a:bodyPr>
            <a:normAutofit/>
          </a:bodyPr>
          <a:lstStyle/>
          <a:p>
            <a:r>
              <a:rPr lang="en-US" dirty="0"/>
              <a:t/>
            </a:r>
            <a:br>
              <a:rPr lang="en-US" dirty="0"/>
            </a:br>
            <a:r>
              <a:rPr lang="en-US" sz="4800" b="1" dirty="0">
                <a:solidFill>
                  <a:schemeClr val="accent2"/>
                </a:solidFill>
              </a:rPr>
              <a:t>Still </a:t>
            </a:r>
            <a:r>
              <a:rPr lang="en-US" sz="4800" b="1" dirty="0" err="1">
                <a:solidFill>
                  <a:schemeClr val="accent2"/>
                </a:solidFill>
              </a:rPr>
              <a:t>Stickin</a:t>
            </a:r>
            <a:r>
              <a:rPr lang="en-US" sz="4800" b="1" dirty="0">
                <a:solidFill>
                  <a:schemeClr val="accent2"/>
                </a:solidFill>
              </a:rPr>
              <a:t>’ Around:</a:t>
            </a:r>
            <a:r>
              <a:rPr lang="en-US" b="1" dirty="0">
                <a:solidFill>
                  <a:schemeClr val="accent2"/>
                </a:solidFill>
              </a:rPr>
              <a:t/>
            </a:r>
            <a:br>
              <a:rPr lang="en-US" b="1" dirty="0">
                <a:solidFill>
                  <a:schemeClr val="accent2"/>
                </a:solidFill>
              </a:rPr>
            </a:br>
            <a:r>
              <a:rPr lang="en-US" b="1" dirty="0">
                <a:solidFill>
                  <a:schemeClr val="accent2"/>
                </a:solidFill>
              </a:rPr>
              <a:t>Polk County Citrus Label Tour</a:t>
            </a:r>
          </a:p>
        </p:txBody>
      </p:sp>
      <p:sp>
        <p:nvSpPr>
          <p:cNvPr id="5" name="Text Placeholder 4"/>
          <p:cNvSpPr>
            <a:spLocks noGrp="1"/>
          </p:cNvSpPr>
          <p:nvPr>
            <p:ph type="body" idx="1"/>
          </p:nvPr>
        </p:nvSpPr>
        <p:spPr>
          <a:xfrm>
            <a:off x="677335" y="4770043"/>
            <a:ext cx="8596668" cy="1341507"/>
          </a:xfrm>
        </p:spPr>
        <p:txBody>
          <a:bodyPr>
            <a:normAutofit/>
          </a:bodyPr>
          <a:lstStyle/>
          <a:p>
            <a:r>
              <a:rPr lang="en-US" dirty="0"/>
              <a:t>LuAnn Mims, Special Collections Librarian</a:t>
            </a:r>
          </a:p>
          <a:p>
            <a:r>
              <a:rPr lang="en-US" dirty="0"/>
              <a:t>City of Lakeland Public Library</a:t>
            </a:r>
          </a:p>
          <a:p>
            <a:r>
              <a:rPr lang="en-US" dirty="0"/>
              <a:t>Society of Florida Archivists ~  May 2017</a:t>
            </a:r>
          </a:p>
        </p:txBody>
      </p:sp>
    </p:spTree>
    <p:extLst>
      <p:ext uri="{BB962C8B-B14F-4D97-AF65-F5344CB8AC3E}">
        <p14:creationId xmlns:p14="http://schemas.microsoft.com/office/powerpoint/2010/main" val="3734542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985" y="0"/>
            <a:ext cx="5277906"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891" y="0"/>
            <a:ext cx="5277906" cy="6858000"/>
          </a:xfrm>
          <a:prstGeom prst="rect">
            <a:avLst/>
          </a:prstGeom>
        </p:spPr>
      </p:pic>
    </p:spTree>
    <p:extLst>
      <p:ext uri="{BB962C8B-B14F-4D97-AF65-F5344CB8AC3E}">
        <p14:creationId xmlns:p14="http://schemas.microsoft.com/office/powerpoint/2010/main" val="1174038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846" y="260117"/>
            <a:ext cx="3141436" cy="32117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6282" y="3557070"/>
            <a:ext cx="3290000" cy="33009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3453" y="3575171"/>
            <a:ext cx="3282829" cy="328282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43" y="3116152"/>
            <a:ext cx="2089005" cy="21004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453" y="0"/>
            <a:ext cx="3560614" cy="3571917"/>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799" t="-6048" r="2608" b="6048"/>
          <a:stretch/>
        </p:blipFill>
        <p:spPr>
          <a:xfrm>
            <a:off x="1949786" y="2472267"/>
            <a:ext cx="4039491" cy="4385733"/>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14" y="5067948"/>
            <a:ext cx="1857572" cy="1938689"/>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12" y="0"/>
            <a:ext cx="3125637" cy="3160889"/>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2404" y="-3254"/>
            <a:ext cx="2901494" cy="2906889"/>
          </a:xfrm>
          <a:prstGeom prst="rect">
            <a:avLst/>
          </a:prstGeom>
        </p:spPr>
      </p:pic>
    </p:spTree>
    <p:extLst>
      <p:ext uri="{BB962C8B-B14F-4D97-AF65-F5344CB8AC3E}">
        <p14:creationId xmlns:p14="http://schemas.microsoft.com/office/powerpoint/2010/main" val="361279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2628" y="3431359"/>
            <a:ext cx="3421689" cy="3426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385" y="3292335"/>
            <a:ext cx="3391122" cy="356566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8627" y="6353"/>
            <a:ext cx="3305633" cy="328598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9312" y="6353"/>
            <a:ext cx="3425005" cy="342500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1716920" y="2477057"/>
            <a:ext cx="5760791" cy="207571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652900" y="2404778"/>
            <a:ext cx="6003313" cy="2220273"/>
          </a:xfrm>
          <a:prstGeom prst="rect">
            <a:avLst/>
          </a:prstGeom>
        </p:spPr>
      </p:pic>
    </p:spTree>
    <p:extLst>
      <p:ext uri="{BB962C8B-B14F-4D97-AF65-F5344CB8AC3E}">
        <p14:creationId xmlns:p14="http://schemas.microsoft.com/office/powerpoint/2010/main" val="79728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6811"/>
            <a:ext cx="5915609" cy="733855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030" y="0"/>
            <a:ext cx="6617970" cy="6858000"/>
          </a:xfrm>
          <a:prstGeom prst="rect">
            <a:avLst/>
          </a:prstGeom>
        </p:spPr>
      </p:pic>
    </p:spTree>
    <p:extLst>
      <p:ext uri="{BB962C8B-B14F-4D97-AF65-F5344CB8AC3E}">
        <p14:creationId xmlns:p14="http://schemas.microsoft.com/office/powerpoint/2010/main" val="3134796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2230" y="0"/>
            <a:ext cx="3045744"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7974" y="0"/>
            <a:ext cx="6094026"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567" y="3064960"/>
            <a:ext cx="2441453" cy="594361"/>
          </a:xfrm>
          <a:prstGeom prst="rect">
            <a:avLst/>
          </a:prstGeom>
        </p:spPr>
      </p:pic>
      <p:pic>
        <p:nvPicPr>
          <p:cNvPr id="5" name="Picture 4"/>
          <p:cNvPicPr>
            <a:picLocks noChangeAspect="1"/>
          </p:cNvPicPr>
          <p:nvPr/>
        </p:nvPicPr>
        <p:blipFill>
          <a:blip r:embed="rId6"/>
          <a:stretch>
            <a:fillRect/>
          </a:stretch>
        </p:blipFill>
        <p:spPr>
          <a:xfrm>
            <a:off x="99969" y="1074032"/>
            <a:ext cx="2914650" cy="1571625"/>
          </a:xfrm>
          <a:prstGeom prst="rect">
            <a:avLst/>
          </a:prstGeom>
        </p:spPr>
      </p:pic>
      <p:pic>
        <p:nvPicPr>
          <p:cNvPr id="6" name="Picture 5"/>
          <p:cNvPicPr>
            <a:picLocks noChangeAspect="1"/>
          </p:cNvPicPr>
          <p:nvPr/>
        </p:nvPicPr>
        <p:blipFill>
          <a:blip r:embed="rId7"/>
          <a:stretch>
            <a:fillRect/>
          </a:stretch>
        </p:blipFill>
        <p:spPr>
          <a:xfrm>
            <a:off x="449716" y="4078624"/>
            <a:ext cx="2328304" cy="2277020"/>
          </a:xfrm>
          <a:prstGeom prst="rect">
            <a:avLst/>
          </a:prstGeom>
        </p:spPr>
      </p:pic>
    </p:spTree>
    <p:extLst>
      <p:ext uri="{BB962C8B-B14F-4D97-AF65-F5344CB8AC3E}">
        <p14:creationId xmlns:p14="http://schemas.microsoft.com/office/powerpoint/2010/main" val="312737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5599289" cy="4215680"/>
          </a:xfrm>
          <a:prstGeom prst="rect">
            <a:avLst/>
          </a:prstGeom>
        </p:spPr>
      </p:pic>
      <p:pic>
        <p:nvPicPr>
          <p:cNvPr id="5" name="Picture 4"/>
          <p:cNvPicPr>
            <a:picLocks noChangeAspect="1"/>
          </p:cNvPicPr>
          <p:nvPr/>
        </p:nvPicPr>
        <p:blipFill>
          <a:blip r:embed="rId4"/>
          <a:stretch>
            <a:fillRect/>
          </a:stretch>
        </p:blipFill>
        <p:spPr>
          <a:xfrm>
            <a:off x="8243711" y="2264318"/>
            <a:ext cx="3948289" cy="4593682"/>
          </a:xfrm>
          <a:prstGeom prst="rect">
            <a:avLst/>
          </a:prstGeom>
        </p:spPr>
      </p:pic>
      <p:pic>
        <p:nvPicPr>
          <p:cNvPr id="6" name="Picture 5"/>
          <p:cNvPicPr>
            <a:picLocks noChangeAspect="1"/>
          </p:cNvPicPr>
          <p:nvPr/>
        </p:nvPicPr>
        <p:blipFill>
          <a:blip r:embed="rId5"/>
          <a:stretch>
            <a:fillRect/>
          </a:stretch>
        </p:blipFill>
        <p:spPr>
          <a:xfrm>
            <a:off x="5865988" y="0"/>
            <a:ext cx="3966633" cy="3669136"/>
          </a:xfrm>
          <a:prstGeom prst="rect">
            <a:avLst/>
          </a:prstGeom>
        </p:spPr>
      </p:pic>
      <p:pic>
        <p:nvPicPr>
          <p:cNvPr id="7" name="Picture 6"/>
          <p:cNvPicPr>
            <a:picLocks noChangeAspect="1"/>
          </p:cNvPicPr>
          <p:nvPr/>
        </p:nvPicPr>
        <p:blipFill>
          <a:blip r:embed="rId6"/>
          <a:stretch>
            <a:fillRect/>
          </a:stretch>
        </p:blipFill>
        <p:spPr>
          <a:xfrm>
            <a:off x="2555874" y="3555825"/>
            <a:ext cx="4917369" cy="3302175"/>
          </a:xfrm>
          <a:prstGeom prst="rect">
            <a:avLst/>
          </a:prstGeom>
        </p:spPr>
      </p:pic>
    </p:spTree>
    <p:extLst>
      <p:ext uri="{BB962C8B-B14F-4D97-AF65-F5344CB8AC3E}">
        <p14:creationId xmlns:p14="http://schemas.microsoft.com/office/powerpoint/2010/main" val="1230057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120" y="355003"/>
            <a:ext cx="6815182" cy="6110163"/>
          </a:xfrm>
          <a:prstGeom prst="rect">
            <a:avLst/>
          </a:prstGeom>
        </p:spPr>
      </p:pic>
    </p:spTree>
    <p:extLst>
      <p:ext uri="{BB962C8B-B14F-4D97-AF65-F5344CB8AC3E}">
        <p14:creationId xmlns:p14="http://schemas.microsoft.com/office/powerpoint/2010/main" val="1595595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525" y="-285078"/>
            <a:ext cx="3130475" cy="41739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28623" cy="31197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3795" y="-128047"/>
            <a:ext cx="3226511" cy="430201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98520"/>
            <a:ext cx="4583953" cy="343796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3020" y="2848849"/>
            <a:ext cx="3287119" cy="4253918"/>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r="6053" b="4591"/>
          <a:stretch/>
        </p:blipFill>
        <p:spPr>
          <a:xfrm rot="5400000">
            <a:off x="2781266" y="1373250"/>
            <a:ext cx="3797840" cy="2874041"/>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798393" y="3538722"/>
            <a:ext cx="3793461" cy="2845096"/>
          </a:xfrm>
          <a:prstGeom prst="rect">
            <a:avLst/>
          </a:prstGeom>
        </p:spPr>
      </p:pic>
    </p:spTree>
    <p:extLst>
      <p:ext uri="{BB962C8B-B14F-4D97-AF65-F5344CB8AC3E}">
        <p14:creationId xmlns:p14="http://schemas.microsoft.com/office/powerpoint/2010/main" val="193833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671" y="439270"/>
            <a:ext cx="6400799" cy="5293757"/>
          </a:xfrm>
          <a:prstGeom prst="rect">
            <a:avLst/>
          </a:prstGeom>
          <a:noFill/>
        </p:spPr>
        <p:txBody>
          <a:bodyPr wrap="square" rtlCol="0">
            <a:spAutoFit/>
          </a:bodyPr>
          <a:lstStyle/>
          <a:p>
            <a:r>
              <a:rPr lang="en-US" b="1" dirty="0" err="1"/>
              <a:t>Alcoma</a:t>
            </a:r>
            <a:endParaRPr lang="en-US" b="1" dirty="0"/>
          </a:p>
          <a:p>
            <a:endParaRPr lang="en-US" sz="800" b="1" dirty="0"/>
          </a:p>
          <a:p>
            <a:r>
              <a:rPr lang="en-US" dirty="0" err="1"/>
              <a:t>Alcoma</a:t>
            </a:r>
            <a:r>
              <a:rPr lang="en-US" dirty="0"/>
              <a:t> Corporation, Lake Wales, FL</a:t>
            </a:r>
          </a:p>
          <a:p>
            <a:r>
              <a:rPr lang="en-US" dirty="0"/>
              <a:t>Dark background featuring a still-life composition of an orange, centurion helmet and sword </a:t>
            </a:r>
          </a:p>
          <a:p>
            <a:endParaRPr lang="en-US" sz="800" dirty="0"/>
          </a:p>
          <a:p>
            <a:r>
              <a:rPr lang="en-US" dirty="0"/>
              <a:t>The </a:t>
            </a:r>
            <a:r>
              <a:rPr lang="en-US" dirty="0" err="1"/>
              <a:t>Alcoma</a:t>
            </a:r>
            <a:r>
              <a:rPr lang="en-US" dirty="0"/>
              <a:t> Association was begun by the Updike Family; father Arch and son John in the 1920s.  The family owned more than 2400 acres of citrus groves in the Lake Wales area.  The </a:t>
            </a:r>
            <a:r>
              <a:rPr lang="en-US" dirty="0" err="1"/>
              <a:t>Alcoma</a:t>
            </a:r>
            <a:r>
              <a:rPr lang="en-US" dirty="0"/>
              <a:t> label was registered in 1932 as grade one fruit.  The label design included a seal designating </a:t>
            </a:r>
            <a:r>
              <a:rPr lang="en-US" dirty="0" err="1"/>
              <a:t>Alcoma’s</a:t>
            </a:r>
            <a:r>
              <a:rPr lang="en-US" dirty="0"/>
              <a:t> “Health Shield” quality fruit following the national standard touting Vitamin C to protect health.  Both father and son were inducted into the Florida Citrus Hall of Fame in recognition of their contributions to the industry.</a:t>
            </a:r>
          </a:p>
          <a:p>
            <a:endParaRPr lang="en-US" sz="800" dirty="0"/>
          </a:p>
          <a:p>
            <a:r>
              <a:rPr lang="en-US" dirty="0"/>
              <a:t>The 9 x 9 inch label was affixed on the end of a standard </a:t>
            </a:r>
          </a:p>
          <a:p>
            <a:r>
              <a:rPr lang="en-US" dirty="0"/>
              <a:t>1 3/5 bushel wooden crate and later on the Bruce wired-bound box, a lighter and stronger alternative.</a:t>
            </a:r>
          </a:p>
          <a:p>
            <a:endParaRPr lang="en-US" sz="800" dirty="0"/>
          </a:p>
          <a:p>
            <a:r>
              <a:rPr lang="en-US" dirty="0"/>
              <a:t>Schmidt </a:t>
            </a:r>
            <a:r>
              <a:rPr lang="en-US" dirty="0" err="1"/>
              <a:t>Litho</a:t>
            </a:r>
            <a:r>
              <a:rPr lang="en-US" dirty="0"/>
              <a:t> Company, San Francisco, CA, printers.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513" y="905435"/>
            <a:ext cx="4695996" cy="4688542"/>
          </a:xfrm>
          <a:prstGeom prst="rect">
            <a:avLst/>
          </a:prstGeom>
        </p:spPr>
      </p:pic>
    </p:spTree>
    <p:extLst>
      <p:ext uri="{BB962C8B-B14F-4D97-AF65-F5344CB8AC3E}">
        <p14:creationId xmlns:p14="http://schemas.microsoft.com/office/powerpoint/2010/main" val="46738583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TotalTime>
  <Words>1103</Words>
  <Application>Microsoft Office PowerPoint</Application>
  <PresentationFormat>Widescreen</PresentationFormat>
  <Paragraphs>63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Trebuchet MS</vt:lpstr>
      <vt:lpstr>Wingdings 3</vt:lpstr>
      <vt:lpstr>Facet</vt:lpstr>
      <vt:lpstr> Still Stickin’ Around: Polk County Citrus Label Tour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Still Stickin’ Around: Polk County Citrus Label Tour</dc:title>
  <dc:creator>Mims, LuAnn</dc:creator>
  <cp:lastModifiedBy>LuAnn</cp:lastModifiedBy>
  <cp:revision>27</cp:revision>
  <cp:lastPrinted>2017-05-11T00:53:10Z</cp:lastPrinted>
  <dcterms:created xsi:type="dcterms:W3CDTF">2017-05-09T14:31:07Z</dcterms:created>
  <dcterms:modified xsi:type="dcterms:W3CDTF">2017-05-11T00:53:50Z</dcterms:modified>
</cp:coreProperties>
</file>